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9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8" r:id="rId14"/>
    <p:sldId id="270" r:id="rId15"/>
    <p:sldId id="271" r:id="rId16"/>
    <p:sldId id="274" r:id="rId17"/>
    <p:sldId id="273" r:id="rId18"/>
    <p:sldId id="275" r:id="rId19"/>
    <p:sldId id="276" r:id="rId20"/>
    <p:sldId id="277" r:id="rId21"/>
    <p:sldId id="285" r:id="rId22"/>
    <p:sldId id="279" r:id="rId23"/>
    <p:sldId id="280" r:id="rId24"/>
    <p:sldId id="281" r:id="rId25"/>
    <p:sldId id="278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FCF"/>
    <a:srgbClr val="FF66FF"/>
    <a:srgbClr val="CC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6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A8F554-D5BA-4F44-A12F-842BB06EC069}" type="datetimeFigureOut">
              <a:rPr lang="en-US" smtClean="0"/>
              <a:pPr/>
              <a:t>10/15/2011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D429BC-3352-D34F-91A1-F92114AA051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956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3.xm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slide" Target="../slides/slide12.xml"/><Relationship Id="rId12" Type="http://schemas.openxmlformats.org/officeDocument/2006/relationships/image" Target="../media/image5.png"/><Relationship Id="rId2" Type="http://schemas.openxmlformats.org/officeDocument/2006/relationships/theme" Target="../theme/them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../slides/slide10.xml"/><Relationship Id="rId11" Type="http://schemas.openxmlformats.org/officeDocument/2006/relationships/image" Target="../media/image4.png"/><Relationship Id="rId5" Type="http://schemas.openxmlformats.org/officeDocument/2006/relationships/slide" Target="../slides/slide11.xml"/><Relationship Id="rId1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slide" Target="../slides/slide1.xml"/><Relationship Id="rId9" Type="http://schemas.openxmlformats.org/officeDocument/2006/relationships/image" Target="../media/image2.png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416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rapezoid 6"/>
          <p:cNvSpPr/>
          <p:nvPr userDrawn="1"/>
        </p:nvSpPr>
        <p:spPr>
          <a:xfrm>
            <a:off x="0" y="5926076"/>
            <a:ext cx="9144000" cy="931923"/>
          </a:xfrm>
          <a:prstGeom prst="trapezoid">
            <a:avLst>
              <a:gd name="adj" fmla="val 32792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59000"/>
                </a:schemeClr>
              </a:gs>
              <a:gs pos="100000">
                <a:srgbClr val="FFFFFF">
                  <a:alpha val="59000"/>
                </a:srgbClr>
              </a:gs>
              <a:gs pos="42000">
                <a:schemeClr val="tx1">
                  <a:lumMod val="75000"/>
                  <a:lumOff val="25000"/>
                  <a:alpha val="59000"/>
                </a:schemeClr>
              </a:gs>
            </a:gsLst>
            <a:lin ang="1578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k">
            <a:hlinkClick r:id="rId4" action="ppaction://hlinksldjump"/>
          </p:cNvPr>
          <p:cNvSpPr/>
          <p:nvPr userDrawn="1"/>
        </p:nvSpPr>
        <p:spPr>
          <a:xfrm>
            <a:off x="685801" y="5296570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link">
            <a:hlinkClick r:id="rId5" action="ppaction://hlinksldjump"/>
          </p:cNvPr>
          <p:cNvSpPr/>
          <p:nvPr userDrawn="1"/>
        </p:nvSpPr>
        <p:spPr>
          <a:xfrm>
            <a:off x="2362201" y="5296570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link">
            <a:hlinkClick r:id="rId6" action="ppaction://hlinksldjump"/>
          </p:cNvPr>
          <p:cNvSpPr/>
          <p:nvPr userDrawn="1"/>
        </p:nvSpPr>
        <p:spPr>
          <a:xfrm>
            <a:off x="4114801" y="5296570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link">
            <a:hlinkClick r:id="rId7" action="ppaction://hlinksldjump"/>
          </p:cNvPr>
          <p:cNvSpPr/>
          <p:nvPr userDrawn="1"/>
        </p:nvSpPr>
        <p:spPr>
          <a:xfrm>
            <a:off x="5791200" y="5296570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link">
            <a:hlinkClick r:id="rId8" action="ppaction://hlinksldjump"/>
          </p:cNvPr>
          <p:cNvSpPr/>
          <p:nvPr userDrawn="1"/>
        </p:nvSpPr>
        <p:spPr>
          <a:xfrm>
            <a:off x="7543801" y="5296570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43523" y="6439570"/>
            <a:ext cx="1385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Home</a:t>
            </a:r>
            <a:endParaRPr lang="en-US" sz="10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ticulate" pitchFamily="2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104551" y="6330330"/>
            <a:ext cx="13852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Como </a:t>
            </a:r>
            <a:r>
              <a:rPr lang="en-US" sz="10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vemos</a:t>
            </a:r>
            <a:r>
              <a:rPr lang="en-US" sz="10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 o </a:t>
            </a:r>
            <a:r>
              <a:rPr lang="en-US" sz="10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mercado</a:t>
            </a:r>
            <a:endParaRPr lang="en-US" sz="10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ticulate" pitchFamily="2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872523" y="6439570"/>
            <a:ext cx="1385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PF</a:t>
            </a:r>
            <a:r>
              <a:rPr lang="en-US" sz="105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 x PJ</a:t>
            </a:r>
            <a:endParaRPr lang="en-US" sz="10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ticulate" pitchFamily="2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5587023" y="6439570"/>
            <a:ext cx="1385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Educação</a:t>
            </a:r>
            <a:r>
              <a:rPr lang="en-US" sz="10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 </a:t>
            </a:r>
            <a:r>
              <a:rPr lang="en-US" sz="10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Livre</a:t>
            </a:r>
            <a:endParaRPr lang="en-US" sz="10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ticulate" pitchFamily="2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7301523" y="6439570"/>
            <a:ext cx="1385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ticulate" pitchFamily="2" charset="0"/>
              </a:rPr>
              <a:t>Perspectivas</a:t>
            </a:r>
            <a:endParaRPr lang="en-US" sz="10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ticulate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84443" y="5296570"/>
            <a:ext cx="1091957" cy="1070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947229" y="5317989"/>
            <a:ext cx="1143000" cy="1072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 descr="logo_portal_educacao_transparente.png"/>
          <p:cNvPicPr>
            <a:picLocks noChangeAspect="1"/>
          </p:cNvPicPr>
          <p:nvPr userDrawn="1"/>
        </p:nvPicPr>
        <p:blipFill rotWithShape="1">
          <a:blip r:embed="rId11">
            <a:alphaModFix amt="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12"/>
          <a:srcRect r="30616" b="7616"/>
          <a:stretch/>
        </p:blipFill>
        <p:spPr>
          <a:xfrm>
            <a:off x="5796390" y="5296569"/>
            <a:ext cx="1048822" cy="1094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13"/>
          <a:srcRect l="1437" r="29861"/>
          <a:stretch/>
        </p:blipFill>
        <p:spPr>
          <a:xfrm>
            <a:off x="3947228" y="5291626"/>
            <a:ext cx="1143001" cy="1107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4786" r="13674"/>
          <a:stretch/>
        </p:blipFill>
        <p:spPr>
          <a:xfrm>
            <a:off x="2241576" y="5303051"/>
            <a:ext cx="1111224" cy="1054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464650" y="5296569"/>
            <a:ext cx="1085679" cy="1085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7357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microsoft.com/office/2007/relationships/hdphoto" Target="../media/hdphoto1.wdp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png"/><Relationship Id="rId18" Type="http://schemas.openxmlformats.org/officeDocument/2006/relationships/image" Target="../media/image18.png"/><Relationship Id="rId26" Type="http://schemas.openxmlformats.org/officeDocument/2006/relationships/image" Target="../media/image35.png"/><Relationship Id="rId3" Type="http://schemas.openxmlformats.org/officeDocument/2006/relationships/image" Target="../media/image32.png"/><Relationship Id="rId21" Type="http://schemas.openxmlformats.org/officeDocument/2006/relationships/image" Target="../media/image20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17.png"/><Relationship Id="rId25" Type="http://schemas.openxmlformats.org/officeDocument/2006/relationships/image" Target="../media/image24.png"/><Relationship Id="rId2" Type="http://schemas.openxmlformats.org/officeDocument/2006/relationships/image" Target="../media/image31.png"/><Relationship Id="rId16" Type="http://schemas.openxmlformats.org/officeDocument/2006/relationships/image" Target="../media/image16.png"/><Relationship Id="rId20" Type="http://schemas.openxmlformats.org/officeDocument/2006/relationships/image" Target="../media/image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openxmlformats.org/officeDocument/2006/relationships/image" Target="../media/image23.png"/><Relationship Id="rId5" Type="http://schemas.openxmlformats.org/officeDocument/2006/relationships/image" Target="../media/image3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37.png"/><Relationship Id="rId10" Type="http://schemas.openxmlformats.org/officeDocument/2006/relationships/image" Target="../media/image28.png"/><Relationship Id="rId19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openxmlformats.org/officeDocument/2006/relationships/image" Target="../media/image27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775201" y="1109167"/>
            <a:ext cx="70188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Perspectivas para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Cursos Livres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&amp;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Educação Corporativa On-line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084330" y="3787027"/>
            <a:ext cx="6671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Guilherme Dias</a:t>
            </a:r>
          </a:p>
          <a:p>
            <a:pPr algn="ctr"/>
            <a:r>
              <a:rPr lang="pt-BR" sz="2800" dirty="0" smtClean="0">
                <a:solidFill>
                  <a:schemeClr val="bg1"/>
                </a:solidFill>
              </a:rPr>
              <a:t>Portal Educação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00595" y="1187946"/>
            <a:ext cx="1319986" cy="1331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71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326798" y="1343207"/>
            <a:ext cx="5817202" cy="5530094"/>
          </a:xfrm>
          <a:custGeom>
            <a:avLst/>
            <a:gdLst>
              <a:gd name="connsiteX0" fmla="*/ 1611338 w 5940101"/>
              <a:gd name="connsiteY0" fmla="*/ 13654 h 5530094"/>
              <a:gd name="connsiteX1" fmla="*/ 1269953 w 5940101"/>
              <a:gd name="connsiteY1" fmla="*/ 846582 h 5530094"/>
              <a:gd name="connsiteX2" fmla="*/ 1188020 w 5940101"/>
              <a:gd name="connsiteY2" fmla="*/ 1392764 h 5530094"/>
              <a:gd name="connsiteX3" fmla="*/ 846635 w 5940101"/>
              <a:gd name="connsiteY3" fmla="*/ 1665855 h 5530094"/>
              <a:gd name="connsiteX4" fmla="*/ 723737 w 5940101"/>
              <a:gd name="connsiteY4" fmla="*/ 2348583 h 5530094"/>
              <a:gd name="connsiteX5" fmla="*/ 628149 w 5940101"/>
              <a:gd name="connsiteY5" fmla="*/ 3085929 h 5530094"/>
              <a:gd name="connsiteX6" fmla="*/ 942223 w 5940101"/>
              <a:gd name="connsiteY6" fmla="*/ 4041748 h 5530094"/>
              <a:gd name="connsiteX7" fmla="*/ 737392 w 5940101"/>
              <a:gd name="connsiteY7" fmla="*/ 4396766 h 5530094"/>
              <a:gd name="connsiteX8" fmla="*/ 396007 w 5940101"/>
              <a:gd name="connsiteY8" fmla="*/ 5216040 h 5530094"/>
              <a:gd name="connsiteX9" fmla="*/ 0 w 5940101"/>
              <a:gd name="connsiteY9" fmla="*/ 5530094 h 5530094"/>
              <a:gd name="connsiteX10" fmla="*/ 5940101 w 5940101"/>
              <a:gd name="connsiteY10" fmla="*/ 5530094 h 5530094"/>
              <a:gd name="connsiteX11" fmla="*/ 5940101 w 5940101"/>
              <a:gd name="connsiteY11" fmla="*/ 0 h 5530094"/>
              <a:gd name="connsiteX12" fmla="*/ 1556716 w 5940101"/>
              <a:gd name="connsiteY12" fmla="*/ 13654 h 5530094"/>
              <a:gd name="connsiteX13" fmla="*/ 1611338 w 5940101"/>
              <a:gd name="connsiteY13" fmla="*/ 13654 h 553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40101" h="5530094">
                <a:moveTo>
                  <a:pt x="1611338" y="13654"/>
                </a:moveTo>
                <a:lnTo>
                  <a:pt x="1269953" y="846582"/>
                </a:lnTo>
                <a:lnTo>
                  <a:pt x="1188020" y="1392764"/>
                </a:lnTo>
                <a:lnTo>
                  <a:pt x="846635" y="1665855"/>
                </a:lnTo>
                <a:lnTo>
                  <a:pt x="723737" y="2348583"/>
                </a:lnTo>
                <a:lnTo>
                  <a:pt x="628149" y="3085929"/>
                </a:lnTo>
                <a:lnTo>
                  <a:pt x="942223" y="4041748"/>
                </a:lnTo>
                <a:lnTo>
                  <a:pt x="737392" y="4396766"/>
                </a:lnTo>
                <a:lnTo>
                  <a:pt x="396007" y="5216040"/>
                </a:lnTo>
                <a:lnTo>
                  <a:pt x="0" y="5530094"/>
                </a:lnTo>
                <a:lnTo>
                  <a:pt x="5940101" y="5530094"/>
                </a:lnTo>
                <a:lnTo>
                  <a:pt x="5940101" y="0"/>
                </a:lnTo>
                <a:lnTo>
                  <a:pt x="1556716" y="13654"/>
                </a:lnTo>
                <a:lnTo>
                  <a:pt x="1611338" y="13654"/>
                </a:lnTo>
                <a:close/>
              </a:path>
            </a:pathLst>
          </a:custGeom>
          <a:solidFill>
            <a:schemeClr val="tx2">
              <a:lumMod val="10000"/>
              <a:lumOff val="90000"/>
              <a:alpha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xaDeTexto 16"/>
          <p:cNvSpPr txBox="1"/>
          <p:nvPr/>
        </p:nvSpPr>
        <p:spPr>
          <a:xfrm>
            <a:off x="204831" y="1403484"/>
            <a:ext cx="445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Pequenas/ Médias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CaixaDeTexto 17"/>
          <p:cNvSpPr txBox="1"/>
          <p:nvPr/>
        </p:nvSpPr>
        <p:spPr>
          <a:xfrm>
            <a:off x="5393885" y="1403484"/>
            <a:ext cx="306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Grandes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Elipse 9"/>
          <p:cNvSpPr/>
          <p:nvPr/>
        </p:nvSpPr>
        <p:spPr>
          <a:xfrm>
            <a:off x="387238" y="3140968"/>
            <a:ext cx="3312368" cy="13760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u="sng">
              <a:effectLst/>
            </a:endParaRPr>
          </a:p>
        </p:txBody>
      </p:sp>
      <p:sp>
        <p:nvSpPr>
          <p:cNvPr id="20" name="CaixaDeTexto 10"/>
          <p:cNvSpPr txBox="1"/>
          <p:nvPr/>
        </p:nvSpPr>
        <p:spPr>
          <a:xfrm>
            <a:off x="236686" y="347900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Competências</a:t>
            </a:r>
            <a:endParaRPr lang="pt-BR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2" name="Elipse 12"/>
          <p:cNvSpPr/>
          <p:nvPr/>
        </p:nvSpPr>
        <p:spPr>
          <a:xfrm>
            <a:off x="4816631" y="2204864"/>
            <a:ext cx="3587328" cy="172819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u="sng">
              <a:effectLst/>
            </a:endParaRPr>
          </a:p>
        </p:txBody>
      </p:sp>
      <p:sp>
        <p:nvSpPr>
          <p:cNvPr id="23" name="CaixaDeTexto 13"/>
          <p:cNvSpPr txBox="1"/>
          <p:nvPr/>
        </p:nvSpPr>
        <p:spPr>
          <a:xfrm>
            <a:off x="4779388" y="254290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ESTRATÉGIAS DE NEGÓCIOS</a:t>
            </a:r>
            <a:endParaRPr lang="pt-BR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5" name="Elipse 15"/>
          <p:cNvSpPr/>
          <p:nvPr/>
        </p:nvSpPr>
        <p:spPr>
          <a:xfrm>
            <a:off x="4876837" y="4365104"/>
            <a:ext cx="3587328" cy="172819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u="sng">
              <a:effectLst/>
            </a:endParaRPr>
          </a:p>
        </p:txBody>
      </p:sp>
      <p:sp>
        <p:nvSpPr>
          <p:cNvPr id="26" name="CaixaDeTexto 16"/>
          <p:cNvSpPr txBox="1"/>
          <p:nvPr/>
        </p:nvSpPr>
        <p:spPr>
          <a:xfrm>
            <a:off x="4727281" y="458112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DNA DA EMPRESA</a:t>
            </a:r>
            <a:endParaRPr lang="pt-BR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772042" y="300393"/>
            <a:ext cx="4736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Educação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Corporativa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1437" r="29861"/>
          <a:stretch/>
        </p:blipFill>
        <p:spPr>
          <a:xfrm>
            <a:off x="218492" y="150950"/>
            <a:ext cx="1479297" cy="143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 descr="logo_portal_educacao_transparente.png"/>
          <p:cNvPicPr>
            <a:picLocks noChangeAspect="1"/>
          </p:cNvPicPr>
          <p:nvPr/>
        </p:nvPicPr>
        <p:blipFill rotWithShape="1">
          <a:blip r:embed="rId4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9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3326798" y="1343207"/>
            <a:ext cx="5817202" cy="5530094"/>
          </a:xfrm>
          <a:custGeom>
            <a:avLst/>
            <a:gdLst>
              <a:gd name="connsiteX0" fmla="*/ 1611338 w 5940101"/>
              <a:gd name="connsiteY0" fmla="*/ 13654 h 5530094"/>
              <a:gd name="connsiteX1" fmla="*/ 1269953 w 5940101"/>
              <a:gd name="connsiteY1" fmla="*/ 846582 h 5530094"/>
              <a:gd name="connsiteX2" fmla="*/ 1188020 w 5940101"/>
              <a:gd name="connsiteY2" fmla="*/ 1392764 h 5530094"/>
              <a:gd name="connsiteX3" fmla="*/ 846635 w 5940101"/>
              <a:gd name="connsiteY3" fmla="*/ 1665855 h 5530094"/>
              <a:gd name="connsiteX4" fmla="*/ 723737 w 5940101"/>
              <a:gd name="connsiteY4" fmla="*/ 2348583 h 5530094"/>
              <a:gd name="connsiteX5" fmla="*/ 628149 w 5940101"/>
              <a:gd name="connsiteY5" fmla="*/ 3085929 h 5530094"/>
              <a:gd name="connsiteX6" fmla="*/ 942223 w 5940101"/>
              <a:gd name="connsiteY6" fmla="*/ 4041748 h 5530094"/>
              <a:gd name="connsiteX7" fmla="*/ 737392 w 5940101"/>
              <a:gd name="connsiteY7" fmla="*/ 4396766 h 5530094"/>
              <a:gd name="connsiteX8" fmla="*/ 396007 w 5940101"/>
              <a:gd name="connsiteY8" fmla="*/ 5216040 h 5530094"/>
              <a:gd name="connsiteX9" fmla="*/ 0 w 5940101"/>
              <a:gd name="connsiteY9" fmla="*/ 5530094 h 5530094"/>
              <a:gd name="connsiteX10" fmla="*/ 5940101 w 5940101"/>
              <a:gd name="connsiteY10" fmla="*/ 5530094 h 5530094"/>
              <a:gd name="connsiteX11" fmla="*/ 5940101 w 5940101"/>
              <a:gd name="connsiteY11" fmla="*/ 0 h 5530094"/>
              <a:gd name="connsiteX12" fmla="*/ 1556716 w 5940101"/>
              <a:gd name="connsiteY12" fmla="*/ 13654 h 5530094"/>
              <a:gd name="connsiteX13" fmla="*/ 1611338 w 5940101"/>
              <a:gd name="connsiteY13" fmla="*/ 13654 h 553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40101" h="5530094">
                <a:moveTo>
                  <a:pt x="1611338" y="13654"/>
                </a:moveTo>
                <a:lnTo>
                  <a:pt x="1269953" y="846582"/>
                </a:lnTo>
                <a:lnTo>
                  <a:pt x="1188020" y="1392764"/>
                </a:lnTo>
                <a:lnTo>
                  <a:pt x="846635" y="1665855"/>
                </a:lnTo>
                <a:lnTo>
                  <a:pt x="723737" y="2348583"/>
                </a:lnTo>
                <a:lnTo>
                  <a:pt x="628149" y="3085929"/>
                </a:lnTo>
                <a:lnTo>
                  <a:pt x="942223" y="4041748"/>
                </a:lnTo>
                <a:lnTo>
                  <a:pt x="737392" y="4396766"/>
                </a:lnTo>
                <a:lnTo>
                  <a:pt x="396007" y="5216040"/>
                </a:lnTo>
                <a:lnTo>
                  <a:pt x="0" y="5530094"/>
                </a:lnTo>
                <a:lnTo>
                  <a:pt x="5940101" y="5530094"/>
                </a:lnTo>
                <a:lnTo>
                  <a:pt x="5940101" y="0"/>
                </a:lnTo>
                <a:lnTo>
                  <a:pt x="1556716" y="13654"/>
                </a:lnTo>
                <a:lnTo>
                  <a:pt x="1611338" y="13654"/>
                </a:lnTo>
                <a:close/>
              </a:path>
            </a:pathLst>
          </a:custGeom>
          <a:solidFill>
            <a:schemeClr val="tx2">
              <a:lumMod val="10000"/>
              <a:lumOff val="90000"/>
              <a:alpha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rma livre 9"/>
          <p:cNvSpPr/>
          <p:nvPr/>
        </p:nvSpPr>
        <p:spPr>
          <a:xfrm>
            <a:off x="899592" y="3707600"/>
            <a:ext cx="4896544" cy="522082"/>
          </a:xfrm>
          <a:custGeom>
            <a:avLst/>
            <a:gdLst>
              <a:gd name="connsiteX0" fmla="*/ 0 w 6096000"/>
              <a:gd name="connsiteY0" fmla="*/ 87947 h 527670"/>
              <a:gd name="connsiteX1" fmla="*/ 87947 w 6096000"/>
              <a:gd name="connsiteY1" fmla="*/ 0 h 527670"/>
              <a:gd name="connsiteX2" fmla="*/ 6008053 w 6096000"/>
              <a:gd name="connsiteY2" fmla="*/ 0 h 527670"/>
              <a:gd name="connsiteX3" fmla="*/ 6096000 w 6096000"/>
              <a:gd name="connsiteY3" fmla="*/ 87947 h 527670"/>
              <a:gd name="connsiteX4" fmla="*/ 6096000 w 6096000"/>
              <a:gd name="connsiteY4" fmla="*/ 439723 h 527670"/>
              <a:gd name="connsiteX5" fmla="*/ 6008053 w 6096000"/>
              <a:gd name="connsiteY5" fmla="*/ 527670 h 527670"/>
              <a:gd name="connsiteX6" fmla="*/ 87947 w 6096000"/>
              <a:gd name="connsiteY6" fmla="*/ 527670 h 527670"/>
              <a:gd name="connsiteX7" fmla="*/ 0 w 6096000"/>
              <a:gd name="connsiteY7" fmla="*/ 439723 h 527670"/>
              <a:gd name="connsiteX8" fmla="*/ 0 w 60960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6008053" y="0"/>
                </a:lnTo>
                <a:cubicBezTo>
                  <a:pt x="6056625" y="0"/>
                  <a:pt x="6096000" y="39375"/>
                  <a:pt x="6096000" y="87947"/>
                </a:cubicBezTo>
                <a:lnTo>
                  <a:pt x="6096000" y="439723"/>
                </a:lnTo>
                <a:cubicBezTo>
                  <a:pt x="6096000" y="488295"/>
                  <a:pt x="6056625" y="527670"/>
                  <a:pt x="60080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 smtClean="0"/>
              <a:t>Indisponibilidade de recursos</a:t>
            </a:r>
            <a:endParaRPr lang="pt-BR" kern="1200" dirty="0"/>
          </a:p>
        </p:txBody>
      </p:sp>
      <p:sp>
        <p:nvSpPr>
          <p:cNvPr id="13" name="Forma livre 10"/>
          <p:cNvSpPr/>
          <p:nvPr/>
        </p:nvSpPr>
        <p:spPr>
          <a:xfrm>
            <a:off x="894904" y="4292371"/>
            <a:ext cx="4896544" cy="522082"/>
          </a:xfrm>
          <a:custGeom>
            <a:avLst/>
            <a:gdLst>
              <a:gd name="connsiteX0" fmla="*/ 0 w 6096000"/>
              <a:gd name="connsiteY0" fmla="*/ 87947 h 527670"/>
              <a:gd name="connsiteX1" fmla="*/ 87947 w 6096000"/>
              <a:gd name="connsiteY1" fmla="*/ 0 h 527670"/>
              <a:gd name="connsiteX2" fmla="*/ 6008053 w 6096000"/>
              <a:gd name="connsiteY2" fmla="*/ 0 h 527670"/>
              <a:gd name="connsiteX3" fmla="*/ 6096000 w 6096000"/>
              <a:gd name="connsiteY3" fmla="*/ 87947 h 527670"/>
              <a:gd name="connsiteX4" fmla="*/ 6096000 w 6096000"/>
              <a:gd name="connsiteY4" fmla="*/ 439723 h 527670"/>
              <a:gd name="connsiteX5" fmla="*/ 6008053 w 6096000"/>
              <a:gd name="connsiteY5" fmla="*/ 527670 h 527670"/>
              <a:gd name="connsiteX6" fmla="*/ 87947 w 6096000"/>
              <a:gd name="connsiteY6" fmla="*/ 527670 h 527670"/>
              <a:gd name="connsiteX7" fmla="*/ 0 w 6096000"/>
              <a:gd name="connsiteY7" fmla="*/ 439723 h 527670"/>
              <a:gd name="connsiteX8" fmla="*/ 0 w 60960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6008053" y="0"/>
                </a:lnTo>
                <a:cubicBezTo>
                  <a:pt x="6056625" y="0"/>
                  <a:pt x="6096000" y="39375"/>
                  <a:pt x="6096000" y="87947"/>
                </a:cubicBezTo>
                <a:lnTo>
                  <a:pt x="6096000" y="439723"/>
                </a:lnTo>
                <a:cubicBezTo>
                  <a:pt x="6096000" y="488295"/>
                  <a:pt x="6056625" y="527670"/>
                  <a:pt x="60080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lvl="0" algn="ctr"/>
            <a:r>
              <a:rPr lang="pt-BR" dirty="0"/>
              <a:t>Falta de “multiplicadores” do conhecimento</a:t>
            </a:r>
            <a:endParaRPr lang="pt-BR" i="1" dirty="0"/>
          </a:p>
        </p:txBody>
      </p:sp>
      <p:sp>
        <p:nvSpPr>
          <p:cNvPr id="14" name="Forma livre 11"/>
          <p:cNvSpPr/>
          <p:nvPr/>
        </p:nvSpPr>
        <p:spPr>
          <a:xfrm>
            <a:off x="2051720" y="4877142"/>
            <a:ext cx="4896544" cy="522082"/>
          </a:xfrm>
          <a:custGeom>
            <a:avLst/>
            <a:gdLst>
              <a:gd name="connsiteX0" fmla="*/ 0 w 6096000"/>
              <a:gd name="connsiteY0" fmla="*/ 87947 h 527670"/>
              <a:gd name="connsiteX1" fmla="*/ 87947 w 6096000"/>
              <a:gd name="connsiteY1" fmla="*/ 0 h 527670"/>
              <a:gd name="connsiteX2" fmla="*/ 6008053 w 6096000"/>
              <a:gd name="connsiteY2" fmla="*/ 0 h 527670"/>
              <a:gd name="connsiteX3" fmla="*/ 6096000 w 6096000"/>
              <a:gd name="connsiteY3" fmla="*/ 87947 h 527670"/>
              <a:gd name="connsiteX4" fmla="*/ 6096000 w 6096000"/>
              <a:gd name="connsiteY4" fmla="*/ 439723 h 527670"/>
              <a:gd name="connsiteX5" fmla="*/ 6008053 w 6096000"/>
              <a:gd name="connsiteY5" fmla="*/ 527670 h 527670"/>
              <a:gd name="connsiteX6" fmla="*/ 87947 w 6096000"/>
              <a:gd name="connsiteY6" fmla="*/ 527670 h 527670"/>
              <a:gd name="connsiteX7" fmla="*/ 0 w 6096000"/>
              <a:gd name="connsiteY7" fmla="*/ 439723 h 527670"/>
              <a:gd name="connsiteX8" fmla="*/ 0 w 60960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6008053" y="0"/>
                </a:lnTo>
                <a:cubicBezTo>
                  <a:pt x="6056625" y="0"/>
                  <a:pt x="6096000" y="39375"/>
                  <a:pt x="6096000" y="87947"/>
                </a:cubicBezTo>
                <a:lnTo>
                  <a:pt x="6096000" y="439723"/>
                </a:lnTo>
                <a:cubicBezTo>
                  <a:pt x="6096000" y="488295"/>
                  <a:pt x="6056625" y="527670"/>
                  <a:pt x="60080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 smtClean="0"/>
              <a:t>Diversidade de competências a serem trabalhadas</a:t>
            </a:r>
            <a:endParaRPr lang="pt-BR" kern="1200" dirty="0"/>
          </a:p>
        </p:txBody>
      </p:sp>
      <p:sp>
        <p:nvSpPr>
          <p:cNvPr id="15" name="Forma livre 12"/>
          <p:cNvSpPr/>
          <p:nvPr/>
        </p:nvSpPr>
        <p:spPr>
          <a:xfrm>
            <a:off x="3167844" y="5461913"/>
            <a:ext cx="4896544" cy="522082"/>
          </a:xfrm>
          <a:custGeom>
            <a:avLst/>
            <a:gdLst>
              <a:gd name="connsiteX0" fmla="*/ 0 w 6096000"/>
              <a:gd name="connsiteY0" fmla="*/ 87947 h 527670"/>
              <a:gd name="connsiteX1" fmla="*/ 87947 w 6096000"/>
              <a:gd name="connsiteY1" fmla="*/ 0 h 527670"/>
              <a:gd name="connsiteX2" fmla="*/ 6008053 w 6096000"/>
              <a:gd name="connsiteY2" fmla="*/ 0 h 527670"/>
              <a:gd name="connsiteX3" fmla="*/ 6096000 w 6096000"/>
              <a:gd name="connsiteY3" fmla="*/ 87947 h 527670"/>
              <a:gd name="connsiteX4" fmla="*/ 6096000 w 6096000"/>
              <a:gd name="connsiteY4" fmla="*/ 439723 h 527670"/>
              <a:gd name="connsiteX5" fmla="*/ 6008053 w 6096000"/>
              <a:gd name="connsiteY5" fmla="*/ 527670 h 527670"/>
              <a:gd name="connsiteX6" fmla="*/ 87947 w 6096000"/>
              <a:gd name="connsiteY6" fmla="*/ 527670 h 527670"/>
              <a:gd name="connsiteX7" fmla="*/ 0 w 6096000"/>
              <a:gd name="connsiteY7" fmla="*/ 439723 h 527670"/>
              <a:gd name="connsiteX8" fmla="*/ 0 w 60960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6008053" y="0"/>
                </a:lnTo>
                <a:cubicBezTo>
                  <a:pt x="6056625" y="0"/>
                  <a:pt x="6096000" y="39375"/>
                  <a:pt x="6096000" y="87947"/>
                </a:cubicBezTo>
                <a:lnTo>
                  <a:pt x="6096000" y="439723"/>
                </a:lnTo>
                <a:cubicBezTo>
                  <a:pt x="6096000" y="488295"/>
                  <a:pt x="6056625" y="527670"/>
                  <a:pt x="60080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 smtClean="0"/>
              <a:t>Gerenciar os programas</a:t>
            </a:r>
          </a:p>
        </p:txBody>
      </p:sp>
      <p:sp>
        <p:nvSpPr>
          <p:cNvPr id="16" name="Forma livre 13"/>
          <p:cNvSpPr/>
          <p:nvPr/>
        </p:nvSpPr>
        <p:spPr>
          <a:xfrm>
            <a:off x="2051720" y="6046683"/>
            <a:ext cx="4896544" cy="522082"/>
          </a:xfrm>
          <a:custGeom>
            <a:avLst/>
            <a:gdLst>
              <a:gd name="connsiteX0" fmla="*/ 0 w 6096000"/>
              <a:gd name="connsiteY0" fmla="*/ 87947 h 527670"/>
              <a:gd name="connsiteX1" fmla="*/ 87947 w 6096000"/>
              <a:gd name="connsiteY1" fmla="*/ 0 h 527670"/>
              <a:gd name="connsiteX2" fmla="*/ 6008053 w 6096000"/>
              <a:gd name="connsiteY2" fmla="*/ 0 h 527670"/>
              <a:gd name="connsiteX3" fmla="*/ 6096000 w 6096000"/>
              <a:gd name="connsiteY3" fmla="*/ 87947 h 527670"/>
              <a:gd name="connsiteX4" fmla="*/ 6096000 w 6096000"/>
              <a:gd name="connsiteY4" fmla="*/ 439723 h 527670"/>
              <a:gd name="connsiteX5" fmla="*/ 6008053 w 6096000"/>
              <a:gd name="connsiteY5" fmla="*/ 527670 h 527670"/>
              <a:gd name="connsiteX6" fmla="*/ 87947 w 6096000"/>
              <a:gd name="connsiteY6" fmla="*/ 527670 h 527670"/>
              <a:gd name="connsiteX7" fmla="*/ 0 w 6096000"/>
              <a:gd name="connsiteY7" fmla="*/ 439723 h 527670"/>
              <a:gd name="connsiteX8" fmla="*/ 0 w 60960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6008053" y="0"/>
                </a:lnTo>
                <a:cubicBezTo>
                  <a:pt x="6056625" y="0"/>
                  <a:pt x="6096000" y="39375"/>
                  <a:pt x="6096000" y="87947"/>
                </a:cubicBezTo>
                <a:lnTo>
                  <a:pt x="6096000" y="439723"/>
                </a:lnTo>
                <a:cubicBezTo>
                  <a:pt x="6096000" y="488295"/>
                  <a:pt x="6056625" y="527670"/>
                  <a:pt x="60080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 smtClean="0"/>
              <a:t>Mensurar resultados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04831" y="1403484"/>
            <a:ext cx="445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Pequenas/ Médias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Forma livre 7"/>
          <p:cNvSpPr/>
          <p:nvPr/>
        </p:nvSpPr>
        <p:spPr>
          <a:xfrm>
            <a:off x="1547664" y="2538059"/>
            <a:ext cx="4896544" cy="522082"/>
          </a:xfrm>
          <a:custGeom>
            <a:avLst/>
            <a:gdLst>
              <a:gd name="connsiteX0" fmla="*/ 0 w 6096000"/>
              <a:gd name="connsiteY0" fmla="*/ 87947 h 527670"/>
              <a:gd name="connsiteX1" fmla="*/ 87947 w 6096000"/>
              <a:gd name="connsiteY1" fmla="*/ 0 h 527670"/>
              <a:gd name="connsiteX2" fmla="*/ 6008053 w 6096000"/>
              <a:gd name="connsiteY2" fmla="*/ 0 h 527670"/>
              <a:gd name="connsiteX3" fmla="*/ 6096000 w 6096000"/>
              <a:gd name="connsiteY3" fmla="*/ 87947 h 527670"/>
              <a:gd name="connsiteX4" fmla="*/ 6096000 w 6096000"/>
              <a:gd name="connsiteY4" fmla="*/ 439723 h 527670"/>
              <a:gd name="connsiteX5" fmla="*/ 6008053 w 6096000"/>
              <a:gd name="connsiteY5" fmla="*/ 527670 h 527670"/>
              <a:gd name="connsiteX6" fmla="*/ 87947 w 6096000"/>
              <a:gd name="connsiteY6" fmla="*/ 527670 h 527670"/>
              <a:gd name="connsiteX7" fmla="*/ 0 w 6096000"/>
              <a:gd name="connsiteY7" fmla="*/ 439723 h 527670"/>
              <a:gd name="connsiteX8" fmla="*/ 0 w 60960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6008053" y="0"/>
                </a:lnTo>
                <a:cubicBezTo>
                  <a:pt x="6056625" y="0"/>
                  <a:pt x="6096000" y="39375"/>
                  <a:pt x="6096000" y="87947"/>
                </a:cubicBezTo>
                <a:lnTo>
                  <a:pt x="6096000" y="439723"/>
                </a:lnTo>
                <a:cubicBezTo>
                  <a:pt x="6096000" y="488295"/>
                  <a:pt x="6056625" y="527670"/>
                  <a:pt x="60080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 smtClean="0"/>
              <a:t>Falta de tempo da equipe</a:t>
            </a:r>
          </a:p>
        </p:txBody>
      </p:sp>
      <p:sp>
        <p:nvSpPr>
          <p:cNvPr id="11" name="Forma livre 8"/>
          <p:cNvSpPr/>
          <p:nvPr/>
        </p:nvSpPr>
        <p:spPr>
          <a:xfrm>
            <a:off x="3779912" y="3122830"/>
            <a:ext cx="4896544" cy="522082"/>
          </a:xfrm>
          <a:custGeom>
            <a:avLst/>
            <a:gdLst>
              <a:gd name="connsiteX0" fmla="*/ 0 w 6096000"/>
              <a:gd name="connsiteY0" fmla="*/ 87947 h 527670"/>
              <a:gd name="connsiteX1" fmla="*/ 87947 w 6096000"/>
              <a:gd name="connsiteY1" fmla="*/ 0 h 527670"/>
              <a:gd name="connsiteX2" fmla="*/ 6008053 w 6096000"/>
              <a:gd name="connsiteY2" fmla="*/ 0 h 527670"/>
              <a:gd name="connsiteX3" fmla="*/ 6096000 w 6096000"/>
              <a:gd name="connsiteY3" fmla="*/ 87947 h 527670"/>
              <a:gd name="connsiteX4" fmla="*/ 6096000 w 6096000"/>
              <a:gd name="connsiteY4" fmla="*/ 439723 h 527670"/>
              <a:gd name="connsiteX5" fmla="*/ 6008053 w 6096000"/>
              <a:gd name="connsiteY5" fmla="*/ 527670 h 527670"/>
              <a:gd name="connsiteX6" fmla="*/ 87947 w 6096000"/>
              <a:gd name="connsiteY6" fmla="*/ 527670 h 527670"/>
              <a:gd name="connsiteX7" fmla="*/ 0 w 6096000"/>
              <a:gd name="connsiteY7" fmla="*/ 439723 h 527670"/>
              <a:gd name="connsiteX8" fmla="*/ 0 w 60960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6008053" y="0"/>
                </a:lnTo>
                <a:cubicBezTo>
                  <a:pt x="6056625" y="0"/>
                  <a:pt x="6096000" y="39375"/>
                  <a:pt x="6096000" y="87947"/>
                </a:cubicBezTo>
                <a:lnTo>
                  <a:pt x="6096000" y="439723"/>
                </a:lnTo>
                <a:cubicBezTo>
                  <a:pt x="6096000" y="488295"/>
                  <a:pt x="6056625" y="527670"/>
                  <a:pt x="60080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 smtClean="0"/>
              <a:t>Dificuldade logística</a:t>
            </a:r>
            <a:endParaRPr lang="pt-BR" kern="12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393885" y="1403484"/>
            <a:ext cx="306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Grandes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Forma livre 7"/>
          <p:cNvSpPr/>
          <p:nvPr/>
        </p:nvSpPr>
        <p:spPr>
          <a:xfrm>
            <a:off x="2310803" y="1987421"/>
            <a:ext cx="4896544" cy="303027"/>
          </a:xfrm>
          <a:custGeom>
            <a:avLst/>
            <a:gdLst>
              <a:gd name="connsiteX0" fmla="*/ 0 w 6096000"/>
              <a:gd name="connsiteY0" fmla="*/ 87947 h 527670"/>
              <a:gd name="connsiteX1" fmla="*/ 87947 w 6096000"/>
              <a:gd name="connsiteY1" fmla="*/ 0 h 527670"/>
              <a:gd name="connsiteX2" fmla="*/ 6008053 w 6096000"/>
              <a:gd name="connsiteY2" fmla="*/ 0 h 527670"/>
              <a:gd name="connsiteX3" fmla="*/ 6096000 w 6096000"/>
              <a:gd name="connsiteY3" fmla="*/ 87947 h 527670"/>
              <a:gd name="connsiteX4" fmla="*/ 6096000 w 6096000"/>
              <a:gd name="connsiteY4" fmla="*/ 439723 h 527670"/>
              <a:gd name="connsiteX5" fmla="*/ 6008053 w 6096000"/>
              <a:gd name="connsiteY5" fmla="*/ 527670 h 527670"/>
              <a:gd name="connsiteX6" fmla="*/ 87947 w 6096000"/>
              <a:gd name="connsiteY6" fmla="*/ 527670 h 527670"/>
              <a:gd name="connsiteX7" fmla="*/ 0 w 6096000"/>
              <a:gd name="connsiteY7" fmla="*/ 439723 h 527670"/>
              <a:gd name="connsiteX8" fmla="*/ 0 w 6096000"/>
              <a:gd name="connsiteY8" fmla="*/ 87947 h 52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527670">
                <a:moveTo>
                  <a:pt x="0" y="87947"/>
                </a:moveTo>
                <a:cubicBezTo>
                  <a:pt x="0" y="39375"/>
                  <a:pt x="39375" y="0"/>
                  <a:pt x="87947" y="0"/>
                </a:cubicBezTo>
                <a:lnTo>
                  <a:pt x="6008053" y="0"/>
                </a:lnTo>
                <a:cubicBezTo>
                  <a:pt x="6056625" y="0"/>
                  <a:pt x="6096000" y="39375"/>
                  <a:pt x="6096000" y="87947"/>
                </a:cubicBezTo>
                <a:lnTo>
                  <a:pt x="6096000" y="439723"/>
                </a:lnTo>
                <a:cubicBezTo>
                  <a:pt x="6096000" y="488295"/>
                  <a:pt x="6056625" y="527670"/>
                  <a:pt x="6008053" y="527670"/>
                </a:cubicBezTo>
                <a:lnTo>
                  <a:pt x="87947" y="527670"/>
                </a:lnTo>
                <a:cubicBezTo>
                  <a:pt x="39375" y="527670"/>
                  <a:pt x="0" y="488295"/>
                  <a:pt x="0" y="439723"/>
                </a:cubicBezTo>
                <a:lnTo>
                  <a:pt x="0" y="87947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109579" tIns="109579" rIns="109579" bIns="109579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kern="1200" dirty="0" smtClean="0"/>
              <a:t>Principais dificuldades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72042" y="300393"/>
            <a:ext cx="4736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Educação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Corporativa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1437" r="29861"/>
          <a:stretch/>
        </p:blipFill>
        <p:spPr>
          <a:xfrm>
            <a:off x="218492" y="150950"/>
            <a:ext cx="1479297" cy="143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 descr="logo_portal_educacao_transparente.png"/>
          <p:cNvPicPr>
            <a:picLocks noChangeAspect="1"/>
          </p:cNvPicPr>
          <p:nvPr/>
        </p:nvPicPr>
        <p:blipFill rotWithShape="1">
          <a:blip r:embed="rId4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82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13649" y="1343207"/>
            <a:ext cx="9144000" cy="5514793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>
                  <a:lumMod val="60000"/>
                  <a:lumOff val="40000"/>
                </a:schemeClr>
              </a:gs>
              <a:gs pos="50000">
                <a:srgbClr val="FFFF00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</a:blip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6" name="CaixaDeTexto 16"/>
          <p:cNvSpPr txBox="1"/>
          <p:nvPr/>
        </p:nvSpPr>
        <p:spPr>
          <a:xfrm>
            <a:off x="204831" y="1403484"/>
            <a:ext cx="445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Pequenas/ Médias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CaixaDeTexto 17"/>
          <p:cNvSpPr txBox="1"/>
          <p:nvPr/>
        </p:nvSpPr>
        <p:spPr>
          <a:xfrm>
            <a:off x="5393885" y="1403484"/>
            <a:ext cx="306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Grandes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894" y="3019956"/>
            <a:ext cx="46127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/>
              <a:t>Cursos</a:t>
            </a:r>
            <a:r>
              <a:rPr lang="en-US" sz="4400" dirty="0" smtClean="0"/>
              <a:t> de Mercado</a:t>
            </a:r>
          </a:p>
          <a:p>
            <a:pPr algn="ctr"/>
            <a:r>
              <a:rPr lang="en-US" sz="4400" dirty="0" smtClean="0"/>
              <a:t>(</a:t>
            </a:r>
            <a:r>
              <a:rPr lang="en-US" sz="4400" dirty="0" err="1" smtClean="0"/>
              <a:t>catálogo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5393885" y="4768626"/>
            <a:ext cx="33773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/>
              <a:t>Cursos</a:t>
            </a:r>
            <a:endParaRPr lang="en-US" sz="4400" dirty="0"/>
          </a:p>
          <a:p>
            <a:pPr algn="ctr"/>
            <a:r>
              <a:rPr lang="en-US" sz="4400" dirty="0" err="1" smtClean="0"/>
              <a:t>Customizados</a:t>
            </a:r>
            <a:endParaRPr lang="en-US" sz="4400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72042" y="300393"/>
            <a:ext cx="4736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Educação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Corporativa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1437" r="29861"/>
          <a:stretch/>
        </p:blipFill>
        <p:spPr>
          <a:xfrm>
            <a:off x="218492" y="150950"/>
            <a:ext cx="1479297" cy="143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 descr="logo_portal_educacao_transparente.png"/>
          <p:cNvPicPr>
            <a:picLocks noChangeAspect="1"/>
          </p:cNvPicPr>
          <p:nvPr/>
        </p:nvPicPr>
        <p:blipFill rotWithShape="1">
          <a:blip r:embed="rId4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73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rma livre 14"/>
          <p:cNvSpPr/>
          <p:nvPr/>
        </p:nvSpPr>
        <p:spPr>
          <a:xfrm>
            <a:off x="0" y="3263900"/>
            <a:ext cx="4864100" cy="3594100"/>
          </a:xfrm>
          <a:custGeom>
            <a:avLst/>
            <a:gdLst>
              <a:gd name="connsiteX0" fmla="*/ 0 w 4864100"/>
              <a:gd name="connsiteY0" fmla="*/ 3594100 h 3594100"/>
              <a:gd name="connsiteX1" fmla="*/ 2705100 w 4864100"/>
              <a:gd name="connsiteY1" fmla="*/ 3594100 h 3594100"/>
              <a:gd name="connsiteX2" fmla="*/ 4864100 w 4864100"/>
              <a:gd name="connsiteY2" fmla="*/ 0 h 3594100"/>
              <a:gd name="connsiteX3" fmla="*/ 4203700 w 4864100"/>
              <a:gd name="connsiteY3" fmla="*/ 0 h 3594100"/>
              <a:gd name="connsiteX4" fmla="*/ 0 w 4864100"/>
              <a:gd name="connsiteY4" fmla="*/ 3594100 h 359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100" h="3594100">
                <a:moveTo>
                  <a:pt x="0" y="3594100"/>
                </a:moveTo>
                <a:lnTo>
                  <a:pt x="2705100" y="3594100"/>
                </a:lnTo>
                <a:lnTo>
                  <a:pt x="4864100" y="0"/>
                </a:lnTo>
                <a:lnTo>
                  <a:pt x="4203700" y="0"/>
                </a:lnTo>
                <a:lnTo>
                  <a:pt x="0" y="35941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 11"/>
          <p:cNvSpPr/>
          <p:nvPr/>
        </p:nvSpPr>
        <p:spPr>
          <a:xfrm>
            <a:off x="-14684" y="1988841"/>
            <a:ext cx="4355976" cy="4870152"/>
          </a:xfrm>
          <a:custGeom>
            <a:avLst/>
            <a:gdLst>
              <a:gd name="connsiteX0" fmla="*/ 0 w 2832100"/>
              <a:gd name="connsiteY0" fmla="*/ 762000 h 1727200"/>
              <a:gd name="connsiteX1" fmla="*/ 2679700 w 2832100"/>
              <a:gd name="connsiteY1" fmla="*/ 0 h 1727200"/>
              <a:gd name="connsiteX2" fmla="*/ 2832100 w 2832100"/>
              <a:gd name="connsiteY2" fmla="*/ 520700 h 1727200"/>
              <a:gd name="connsiteX3" fmla="*/ 0 w 2832100"/>
              <a:gd name="connsiteY3" fmla="*/ 1727200 h 1727200"/>
              <a:gd name="connsiteX4" fmla="*/ 0 w 2832100"/>
              <a:gd name="connsiteY4" fmla="*/ 7620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100" h="1727200">
                <a:moveTo>
                  <a:pt x="0" y="762000"/>
                </a:moveTo>
                <a:lnTo>
                  <a:pt x="2679700" y="0"/>
                </a:lnTo>
                <a:lnTo>
                  <a:pt x="2832100" y="520700"/>
                </a:lnTo>
                <a:lnTo>
                  <a:pt x="0" y="1727200"/>
                </a:lnTo>
                <a:lnTo>
                  <a:pt x="0" y="7620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9"/>
          <p:cNvSpPr/>
          <p:nvPr/>
        </p:nvSpPr>
        <p:spPr>
          <a:xfrm>
            <a:off x="-14685" y="2280940"/>
            <a:ext cx="3469951" cy="3236292"/>
          </a:xfrm>
          <a:custGeom>
            <a:avLst/>
            <a:gdLst>
              <a:gd name="connsiteX0" fmla="*/ 0 w 2832100"/>
              <a:gd name="connsiteY0" fmla="*/ 762000 h 1727200"/>
              <a:gd name="connsiteX1" fmla="*/ 2679700 w 2832100"/>
              <a:gd name="connsiteY1" fmla="*/ 0 h 1727200"/>
              <a:gd name="connsiteX2" fmla="*/ 2832100 w 2832100"/>
              <a:gd name="connsiteY2" fmla="*/ 520700 h 1727200"/>
              <a:gd name="connsiteX3" fmla="*/ 0 w 2832100"/>
              <a:gd name="connsiteY3" fmla="*/ 1727200 h 1727200"/>
              <a:gd name="connsiteX4" fmla="*/ 0 w 2832100"/>
              <a:gd name="connsiteY4" fmla="*/ 7620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100" h="1727200">
                <a:moveTo>
                  <a:pt x="0" y="762000"/>
                </a:moveTo>
                <a:lnTo>
                  <a:pt x="2679700" y="0"/>
                </a:lnTo>
                <a:lnTo>
                  <a:pt x="2832100" y="520700"/>
                </a:lnTo>
                <a:lnTo>
                  <a:pt x="0" y="1727200"/>
                </a:lnTo>
                <a:lnTo>
                  <a:pt x="0" y="7620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1" name="Forma livre 6"/>
          <p:cNvSpPr/>
          <p:nvPr/>
        </p:nvSpPr>
        <p:spPr>
          <a:xfrm>
            <a:off x="-38100" y="2280940"/>
            <a:ext cx="2832100" cy="1868140"/>
          </a:xfrm>
          <a:custGeom>
            <a:avLst/>
            <a:gdLst>
              <a:gd name="connsiteX0" fmla="*/ 0 w 2832100"/>
              <a:gd name="connsiteY0" fmla="*/ 762000 h 1727200"/>
              <a:gd name="connsiteX1" fmla="*/ 2679700 w 2832100"/>
              <a:gd name="connsiteY1" fmla="*/ 0 h 1727200"/>
              <a:gd name="connsiteX2" fmla="*/ 2832100 w 2832100"/>
              <a:gd name="connsiteY2" fmla="*/ 520700 h 1727200"/>
              <a:gd name="connsiteX3" fmla="*/ 0 w 2832100"/>
              <a:gd name="connsiteY3" fmla="*/ 1727200 h 1727200"/>
              <a:gd name="connsiteX4" fmla="*/ 0 w 2832100"/>
              <a:gd name="connsiteY4" fmla="*/ 7620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100" h="1727200">
                <a:moveTo>
                  <a:pt x="0" y="762000"/>
                </a:moveTo>
                <a:lnTo>
                  <a:pt x="2679700" y="0"/>
                </a:lnTo>
                <a:lnTo>
                  <a:pt x="2832100" y="520700"/>
                </a:lnTo>
                <a:lnTo>
                  <a:pt x="0" y="1727200"/>
                </a:lnTo>
                <a:lnTo>
                  <a:pt x="0" y="7620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2" name="Forma livre 5"/>
          <p:cNvSpPr/>
          <p:nvPr/>
        </p:nvSpPr>
        <p:spPr>
          <a:xfrm>
            <a:off x="-38100" y="1988840"/>
            <a:ext cx="2665884" cy="1111250"/>
          </a:xfrm>
          <a:custGeom>
            <a:avLst/>
            <a:gdLst>
              <a:gd name="connsiteX0" fmla="*/ 25400 w 2425700"/>
              <a:gd name="connsiteY0" fmla="*/ 0 h 2222500"/>
              <a:gd name="connsiteX1" fmla="*/ 2425700 w 2425700"/>
              <a:gd name="connsiteY1" fmla="*/ 0 h 2222500"/>
              <a:gd name="connsiteX2" fmla="*/ 2425700 w 2425700"/>
              <a:gd name="connsiteY2" fmla="*/ 711200 h 2222500"/>
              <a:gd name="connsiteX3" fmla="*/ 0 w 2425700"/>
              <a:gd name="connsiteY3" fmla="*/ 2222500 h 2222500"/>
              <a:gd name="connsiteX4" fmla="*/ 25400 w 2425700"/>
              <a:gd name="connsiteY4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700" h="2222500">
                <a:moveTo>
                  <a:pt x="25400" y="0"/>
                </a:moveTo>
                <a:lnTo>
                  <a:pt x="2425700" y="0"/>
                </a:lnTo>
                <a:lnTo>
                  <a:pt x="2425700" y="711200"/>
                </a:lnTo>
                <a:lnTo>
                  <a:pt x="0" y="2222500"/>
                </a:lnTo>
                <a:lnTo>
                  <a:pt x="2540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3" name="CaixaDeTexto 7"/>
          <p:cNvSpPr txBox="1"/>
          <p:nvPr/>
        </p:nvSpPr>
        <p:spPr>
          <a:xfrm>
            <a:off x="81806" y="2175133"/>
            <a:ext cx="2401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Diagnosticar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4" name="CaixaDeTexto 8"/>
          <p:cNvSpPr txBox="1"/>
          <p:nvPr/>
        </p:nvSpPr>
        <p:spPr>
          <a:xfrm rot="20506714">
            <a:off x="169416" y="2869257"/>
            <a:ext cx="2401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Planejar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5" name="CaixaDeTexto 10"/>
          <p:cNvSpPr txBox="1"/>
          <p:nvPr/>
        </p:nvSpPr>
        <p:spPr>
          <a:xfrm rot="19986270">
            <a:off x="323315" y="3673158"/>
            <a:ext cx="2401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Implantar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6" name="CaixaDeTexto 12"/>
          <p:cNvSpPr txBox="1"/>
          <p:nvPr/>
        </p:nvSpPr>
        <p:spPr>
          <a:xfrm rot="19552442">
            <a:off x="683754" y="4413243"/>
            <a:ext cx="286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Gerenciar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7" name="CaixaDeTexto 15"/>
          <p:cNvSpPr txBox="1"/>
          <p:nvPr/>
        </p:nvSpPr>
        <p:spPr>
          <a:xfrm rot="19117155">
            <a:off x="1420355" y="5048960"/>
            <a:ext cx="286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Medir resultados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8" name="Forma livre 24"/>
          <p:cNvSpPr/>
          <p:nvPr/>
        </p:nvSpPr>
        <p:spPr>
          <a:xfrm flipH="1">
            <a:off x="4572000" y="3262907"/>
            <a:ext cx="4561669" cy="3594100"/>
          </a:xfrm>
          <a:custGeom>
            <a:avLst/>
            <a:gdLst>
              <a:gd name="connsiteX0" fmla="*/ 0 w 4864100"/>
              <a:gd name="connsiteY0" fmla="*/ 3594100 h 3594100"/>
              <a:gd name="connsiteX1" fmla="*/ 2705100 w 4864100"/>
              <a:gd name="connsiteY1" fmla="*/ 3594100 h 3594100"/>
              <a:gd name="connsiteX2" fmla="*/ 4864100 w 4864100"/>
              <a:gd name="connsiteY2" fmla="*/ 0 h 3594100"/>
              <a:gd name="connsiteX3" fmla="*/ 4203700 w 4864100"/>
              <a:gd name="connsiteY3" fmla="*/ 0 h 3594100"/>
              <a:gd name="connsiteX4" fmla="*/ 0 w 4864100"/>
              <a:gd name="connsiteY4" fmla="*/ 3594100 h 359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100" h="3594100">
                <a:moveTo>
                  <a:pt x="0" y="3594100"/>
                </a:moveTo>
                <a:lnTo>
                  <a:pt x="2705100" y="3594100"/>
                </a:lnTo>
                <a:lnTo>
                  <a:pt x="4864100" y="0"/>
                </a:lnTo>
                <a:lnTo>
                  <a:pt x="4203700" y="0"/>
                </a:lnTo>
                <a:lnTo>
                  <a:pt x="0" y="35941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 25"/>
          <p:cNvSpPr/>
          <p:nvPr/>
        </p:nvSpPr>
        <p:spPr>
          <a:xfrm flipH="1">
            <a:off x="5062302" y="1987848"/>
            <a:ext cx="4085138" cy="4870152"/>
          </a:xfrm>
          <a:custGeom>
            <a:avLst/>
            <a:gdLst>
              <a:gd name="connsiteX0" fmla="*/ 0 w 2832100"/>
              <a:gd name="connsiteY0" fmla="*/ 762000 h 1727200"/>
              <a:gd name="connsiteX1" fmla="*/ 2679700 w 2832100"/>
              <a:gd name="connsiteY1" fmla="*/ 0 h 1727200"/>
              <a:gd name="connsiteX2" fmla="*/ 2832100 w 2832100"/>
              <a:gd name="connsiteY2" fmla="*/ 520700 h 1727200"/>
              <a:gd name="connsiteX3" fmla="*/ 0 w 2832100"/>
              <a:gd name="connsiteY3" fmla="*/ 1727200 h 1727200"/>
              <a:gd name="connsiteX4" fmla="*/ 0 w 2832100"/>
              <a:gd name="connsiteY4" fmla="*/ 7620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100" h="1727200">
                <a:moveTo>
                  <a:pt x="0" y="762000"/>
                </a:moveTo>
                <a:lnTo>
                  <a:pt x="2679700" y="0"/>
                </a:lnTo>
                <a:lnTo>
                  <a:pt x="2832100" y="520700"/>
                </a:lnTo>
                <a:lnTo>
                  <a:pt x="0" y="1727200"/>
                </a:lnTo>
                <a:lnTo>
                  <a:pt x="0" y="762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 26"/>
          <p:cNvSpPr/>
          <p:nvPr/>
        </p:nvSpPr>
        <p:spPr>
          <a:xfrm flipH="1">
            <a:off x="5893238" y="2279947"/>
            <a:ext cx="3254203" cy="3236292"/>
          </a:xfrm>
          <a:custGeom>
            <a:avLst/>
            <a:gdLst>
              <a:gd name="connsiteX0" fmla="*/ 0 w 2832100"/>
              <a:gd name="connsiteY0" fmla="*/ 762000 h 1727200"/>
              <a:gd name="connsiteX1" fmla="*/ 2679700 w 2832100"/>
              <a:gd name="connsiteY1" fmla="*/ 0 h 1727200"/>
              <a:gd name="connsiteX2" fmla="*/ 2832100 w 2832100"/>
              <a:gd name="connsiteY2" fmla="*/ 520700 h 1727200"/>
              <a:gd name="connsiteX3" fmla="*/ 0 w 2832100"/>
              <a:gd name="connsiteY3" fmla="*/ 1727200 h 1727200"/>
              <a:gd name="connsiteX4" fmla="*/ 0 w 2832100"/>
              <a:gd name="connsiteY4" fmla="*/ 7620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100" h="1727200">
                <a:moveTo>
                  <a:pt x="0" y="762000"/>
                </a:moveTo>
                <a:lnTo>
                  <a:pt x="2679700" y="0"/>
                </a:lnTo>
                <a:lnTo>
                  <a:pt x="2832100" y="520700"/>
                </a:lnTo>
                <a:lnTo>
                  <a:pt x="0" y="1727200"/>
                </a:lnTo>
                <a:lnTo>
                  <a:pt x="0" y="762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 27"/>
          <p:cNvSpPr/>
          <p:nvPr/>
        </p:nvSpPr>
        <p:spPr>
          <a:xfrm flipH="1">
            <a:off x="6513389" y="2279947"/>
            <a:ext cx="2656011" cy="1868140"/>
          </a:xfrm>
          <a:custGeom>
            <a:avLst/>
            <a:gdLst>
              <a:gd name="connsiteX0" fmla="*/ 0 w 2832100"/>
              <a:gd name="connsiteY0" fmla="*/ 762000 h 1727200"/>
              <a:gd name="connsiteX1" fmla="*/ 2679700 w 2832100"/>
              <a:gd name="connsiteY1" fmla="*/ 0 h 1727200"/>
              <a:gd name="connsiteX2" fmla="*/ 2832100 w 2832100"/>
              <a:gd name="connsiteY2" fmla="*/ 520700 h 1727200"/>
              <a:gd name="connsiteX3" fmla="*/ 0 w 2832100"/>
              <a:gd name="connsiteY3" fmla="*/ 1727200 h 1727200"/>
              <a:gd name="connsiteX4" fmla="*/ 0 w 2832100"/>
              <a:gd name="connsiteY4" fmla="*/ 7620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100" h="1727200">
                <a:moveTo>
                  <a:pt x="0" y="762000"/>
                </a:moveTo>
                <a:lnTo>
                  <a:pt x="2679700" y="0"/>
                </a:lnTo>
                <a:lnTo>
                  <a:pt x="2832100" y="520700"/>
                </a:lnTo>
                <a:lnTo>
                  <a:pt x="0" y="1727200"/>
                </a:lnTo>
                <a:lnTo>
                  <a:pt x="0" y="762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orma livre 28"/>
          <p:cNvSpPr/>
          <p:nvPr/>
        </p:nvSpPr>
        <p:spPr>
          <a:xfrm flipH="1">
            <a:off x="6669270" y="1987847"/>
            <a:ext cx="2500130" cy="1111250"/>
          </a:xfrm>
          <a:custGeom>
            <a:avLst/>
            <a:gdLst>
              <a:gd name="connsiteX0" fmla="*/ 25400 w 2425700"/>
              <a:gd name="connsiteY0" fmla="*/ 0 h 2222500"/>
              <a:gd name="connsiteX1" fmla="*/ 2425700 w 2425700"/>
              <a:gd name="connsiteY1" fmla="*/ 0 h 2222500"/>
              <a:gd name="connsiteX2" fmla="*/ 2425700 w 2425700"/>
              <a:gd name="connsiteY2" fmla="*/ 711200 h 2222500"/>
              <a:gd name="connsiteX3" fmla="*/ 0 w 2425700"/>
              <a:gd name="connsiteY3" fmla="*/ 2222500 h 2222500"/>
              <a:gd name="connsiteX4" fmla="*/ 25400 w 2425700"/>
              <a:gd name="connsiteY4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700" h="2222500">
                <a:moveTo>
                  <a:pt x="25400" y="0"/>
                </a:moveTo>
                <a:lnTo>
                  <a:pt x="2425700" y="0"/>
                </a:lnTo>
                <a:lnTo>
                  <a:pt x="2425700" y="711200"/>
                </a:lnTo>
                <a:lnTo>
                  <a:pt x="0" y="2222500"/>
                </a:lnTo>
                <a:lnTo>
                  <a:pt x="254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9"/>
          <p:cNvSpPr txBox="1"/>
          <p:nvPr/>
        </p:nvSpPr>
        <p:spPr>
          <a:xfrm>
            <a:off x="6660232" y="1988840"/>
            <a:ext cx="240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 smtClean="0">
                <a:solidFill>
                  <a:schemeClr val="bg1"/>
                </a:solidFill>
              </a:rPr>
              <a:t>Competências de mercado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24" name="CaixaDeTexto 30"/>
          <p:cNvSpPr txBox="1"/>
          <p:nvPr/>
        </p:nvSpPr>
        <p:spPr>
          <a:xfrm rot="1257701">
            <a:off x="6633386" y="2832553"/>
            <a:ext cx="254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bg1"/>
                </a:solidFill>
              </a:rPr>
              <a:t>Diversidade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5" name="CaixaDeTexto 31"/>
          <p:cNvSpPr txBox="1"/>
          <p:nvPr/>
        </p:nvSpPr>
        <p:spPr>
          <a:xfrm rot="1959227">
            <a:off x="6095111" y="3650227"/>
            <a:ext cx="29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bg1"/>
                </a:solidFill>
              </a:rPr>
              <a:t>Pequenos volumes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6" name="CaixaDeTexto 32"/>
          <p:cNvSpPr txBox="1"/>
          <p:nvPr/>
        </p:nvSpPr>
        <p:spPr>
          <a:xfrm rot="2293718">
            <a:off x="5581810" y="4350880"/>
            <a:ext cx="290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bg1"/>
                </a:solidFill>
              </a:rPr>
              <a:t>Tutoria especializada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7" name="CaixaDeTexto 33"/>
          <p:cNvSpPr txBox="1"/>
          <p:nvPr/>
        </p:nvSpPr>
        <p:spPr>
          <a:xfrm rot="2976658">
            <a:off x="4469623" y="4716875"/>
            <a:ext cx="321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chemeClr val="bg1"/>
                </a:solidFill>
              </a:rPr>
              <a:t>Atendimento / Suporte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8" name="Triângulo isósceles 34"/>
          <p:cNvSpPr/>
          <p:nvPr/>
        </p:nvSpPr>
        <p:spPr>
          <a:xfrm>
            <a:off x="2280335" y="3424875"/>
            <a:ext cx="4776560" cy="3434118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Elipse 4"/>
          <p:cNvSpPr/>
          <p:nvPr/>
        </p:nvSpPr>
        <p:spPr>
          <a:xfrm>
            <a:off x="2344251" y="1340767"/>
            <a:ext cx="4760619" cy="23541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</a:rPr>
              <a:t>UCV</a:t>
            </a:r>
            <a:endParaRPr lang="pt-B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CaixaDeTexto 35"/>
          <p:cNvSpPr txBox="1"/>
          <p:nvPr/>
        </p:nvSpPr>
        <p:spPr>
          <a:xfrm>
            <a:off x="2280335" y="4365104"/>
            <a:ext cx="48245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Customização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Economia de tempo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Facilidade de Gestão</a:t>
            </a:r>
          </a:p>
          <a:p>
            <a:pPr algn="ctr">
              <a:lnSpc>
                <a:spcPct val="150000"/>
              </a:lnSpc>
            </a:pPr>
            <a:r>
              <a:rPr lang="pt-BR" sz="2000" b="1" dirty="0" smtClean="0"/>
              <a:t>Motivação da equipe</a:t>
            </a:r>
          </a:p>
          <a:p>
            <a:pPr algn="ctr">
              <a:lnSpc>
                <a:spcPct val="150000"/>
              </a:lnSpc>
            </a:pPr>
            <a:r>
              <a:rPr lang="pt-BR" sz="2400" b="1" dirty="0" smtClean="0"/>
              <a:t>Baixo investimento</a:t>
            </a:r>
          </a:p>
        </p:txBody>
      </p:sp>
      <p:sp>
        <p:nvSpPr>
          <p:cNvPr id="31" name="CaixaDeTexto 36"/>
          <p:cNvSpPr txBox="1"/>
          <p:nvPr/>
        </p:nvSpPr>
        <p:spPr>
          <a:xfrm>
            <a:off x="107504" y="1465620"/>
            <a:ext cx="225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TECNOLOGIA</a:t>
            </a:r>
            <a:endParaRPr lang="pt-BR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2" name="CaixaDeTexto 37"/>
          <p:cNvSpPr txBox="1"/>
          <p:nvPr/>
        </p:nvSpPr>
        <p:spPr>
          <a:xfrm>
            <a:off x="6904902" y="1465620"/>
            <a:ext cx="2157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CONTEÚDO</a:t>
            </a:r>
            <a:endParaRPr lang="pt-BR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050491" y="300393"/>
            <a:ext cx="6999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Universidade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Corporativa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Virtual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/>
          <a:srcRect l="1437" r="29861"/>
          <a:stretch/>
        </p:blipFill>
        <p:spPr>
          <a:xfrm>
            <a:off x="218492" y="150950"/>
            <a:ext cx="1479297" cy="143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 descr="logo_portal_educacao_transparente.png"/>
          <p:cNvPicPr>
            <a:picLocks noChangeAspect="1"/>
          </p:cNvPicPr>
          <p:nvPr/>
        </p:nvPicPr>
        <p:blipFill rotWithShape="1">
          <a:blip r:embed="rId3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01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8804" y="2143780"/>
            <a:ext cx="33390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Educação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Livre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30616" b="7616"/>
          <a:stretch/>
        </p:blipFill>
        <p:spPr>
          <a:xfrm>
            <a:off x="562768" y="1303420"/>
            <a:ext cx="2238178" cy="2334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816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93684" y="300393"/>
            <a:ext cx="3284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Educação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Livre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24574" y="2867456"/>
            <a:ext cx="218487" cy="2184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1038777">
            <a:off x="1548930" y="2411680"/>
            <a:ext cx="21571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CONTEÚDO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26960" y="5180993"/>
            <a:ext cx="218487" cy="2184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6107">
            <a:off x="4924405" y="5218058"/>
            <a:ext cx="27025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SOCIALIZAÇÃO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02259" y="2994747"/>
            <a:ext cx="218487" cy="2184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20844904">
            <a:off x="5187604" y="2442075"/>
            <a:ext cx="26526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CERTIFICAÇÃO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63566" y="2648984"/>
            <a:ext cx="3948621" cy="2908420"/>
          </a:xfrm>
          <a:custGeom>
            <a:avLst/>
            <a:gdLst>
              <a:gd name="connsiteX0" fmla="*/ 179076 w 3948621"/>
              <a:gd name="connsiteY0" fmla="*/ 163854 h 2908420"/>
              <a:gd name="connsiteX1" fmla="*/ 138110 w 3948621"/>
              <a:gd name="connsiteY1" fmla="*/ 232127 h 2908420"/>
              <a:gd name="connsiteX2" fmla="*/ 56177 w 3948621"/>
              <a:gd name="connsiteY2" fmla="*/ 314054 h 2908420"/>
              <a:gd name="connsiteX3" fmla="*/ 1556 w 3948621"/>
              <a:gd name="connsiteY3" fmla="*/ 423291 h 2908420"/>
              <a:gd name="connsiteX4" fmla="*/ 42522 w 3948621"/>
              <a:gd name="connsiteY4" fmla="*/ 696382 h 2908420"/>
              <a:gd name="connsiteX5" fmla="*/ 83488 w 3948621"/>
              <a:gd name="connsiteY5" fmla="*/ 710036 h 2908420"/>
              <a:gd name="connsiteX6" fmla="*/ 124454 w 3948621"/>
              <a:gd name="connsiteY6" fmla="*/ 751000 h 2908420"/>
              <a:gd name="connsiteX7" fmla="*/ 179076 w 3948621"/>
              <a:gd name="connsiteY7" fmla="*/ 819273 h 2908420"/>
              <a:gd name="connsiteX8" fmla="*/ 288319 w 3948621"/>
              <a:gd name="connsiteY8" fmla="*/ 887546 h 2908420"/>
              <a:gd name="connsiteX9" fmla="*/ 356596 w 3948621"/>
              <a:gd name="connsiteY9" fmla="*/ 928509 h 2908420"/>
              <a:gd name="connsiteX10" fmla="*/ 397562 w 3948621"/>
              <a:gd name="connsiteY10" fmla="*/ 955818 h 2908420"/>
              <a:gd name="connsiteX11" fmla="*/ 452184 w 3948621"/>
              <a:gd name="connsiteY11" fmla="*/ 969473 h 2908420"/>
              <a:gd name="connsiteX12" fmla="*/ 534116 w 3948621"/>
              <a:gd name="connsiteY12" fmla="*/ 996782 h 2908420"/>
              <a:gd name="connsiteX13" fmla="*/ 588738 w 3948621"/>
              <a:gd name="connsiteY13" fmla="*/ 1037746 h 2908420"/>
              <a:gd name="connsiteX14" fmla="*/ 711637 w 3948621"/>
              <a:gd name="connsiteY14" fmla="*/ 1078709 h 2908420"/>
              <a:gd name="connsiteX15" fmla="*/ 752603 w 3948621"/>
              <a:gd name="connsiteY15" fmla="*/ 1092364 h 2908420"/>
              <a:gd name="connsiteX16" fmla="*/ 902812 w 3948621"/>
              <a:gd name="connsiteY16" fmla="*/ 1160637 h 2908420"/>
              <a:gd name="connsiteX17" fmla="*/ 998400 w 3948621"/>
              <a:gd name="connsiteY17" fmla="*/ 1201600 h 2908420"/>
              <a:gd name="connsiteX18" fmla="*/ 1162265 w 3948621"/>
              <a:gd name="connsiteY18" fmla="*/ 1269873 h 2908420"/>
              <a:gd name="connsiteX19" fmla="*/ 1285164 w 3948621"/>
              <a:gd name="connsiteY19" fmla="*/ 1338146 h 2908420"/>
              <a:gd name="connsiteX20" fmla="*/ 1380751 w 3948621"/>
              <a:gd name="connsiteY20" fmla="*/ 1365455 h 2908420"/>
              <a:gd name="connsiteX21" fmla="*/ 1489995 w 3948621"/>
              <a:gd name="connsiteY21" fmla="*/ 1433728 h 2908420"/>
              <a:gd name="connsiteX22" fmla="*/ 1544616 w 3948621"/>
              <a:gd name="connsiteY22" fmla="*/ 1461037 h 2908420"/>
              <a:gd name="connsiteX23" fmla="*/ 1640204 w 3948621"/>
              <a:gd name="connsiteY23" fmla="*/ 1556619 h 2908420"/>
              <a:gd name="connsiteX24" fmla="*/ 1735792 w 3948621"/>
              <a:gd name="connsiteY24" fmla="*/ 1652201 h 2908420"/>
              <a:gd name="connsiteX25" fmla="*/ 1776758 w 3948621"/>
              <a:gd name="connsiteY25" fmla="*/ 1693164 h 2908420"/>
              <a:gd name="connsiteX26" fmla="*/ 1817724 w 3948621"/>
              <a:gd name="connsiteY26" fmla="*/ 1734128 h 2908420"/>
              <a:gd name="connsiteX27" fmla="*/ 1858690 w 3948621"/>
              <a:gd name="connsiteY27" fmla="*/ 1775092 h 2908420"/>
              <a:gd name="connsiteX28" fmla="*/ 1967934 w 3948621"/>
              <a:gd name="connsiteY28" fmla="*/ 1897983 h 2908420"/>
              <a:gd name="connsiteX29" fmla="*/ 2008900 w 3948621"/>
              <a:gd name="connsiteY29" fmla="*/ 1938946 h 2908420"/>
              <a:gd name="connsiteX30" fmla="*/ 2036211 w 3948621"/>
              <a:gd name="connsiteY30" fmla="*/ 1979910 h 2908420"/>
              <a:gd name="connsiteX31" fmla="*/ 2090832 w 3948621"/>
              <a:gd name="connsiteY31" fmla="*/ 2020874 h 2908420"/>
              <a:gd name="connsiteX32" fmla="*/ 2145454 w 3948621"/>
              <a:gd name="connsiteY32" fmla="*/ 2089146 h 2908420"/>
              <a:gd name="connsiteX33" fmla="*/ 2200076 w 3948621"/>
              <a:gd name="connsiteY33" fmla="*/ 2130110 h 2908420"/>
              <a:gd name="connsiteX34" fmla="*/ 2241042 w 3948621"/>
              <a:gd name="connsiteY34" fmla="*/ 2171074 h 2908420"/>
              <a:gd name="connsiteX35" fmla="*/ 2295663 w 3948621"/>
              <a:gd name="connsiteY35" fmla="*/ 2212037 h 2908420"/>
              <a:gd name="connsiteX36" fmla="*/ 2336630 w 3948621"/>
              <a:gd name="connsiteY36" fmla="*/ 2253001 h 2908420"/>
              <a:gd name="connsiteX37" fmla="*/ 2445873 w 3948621"/>
              <a:gd name="connsiteY37" fmla="*/ 2334928 h 2908420"/>
              <a:gd name="connsiteX38" fmla="*/ 2473184 w 3948621"/>
              <a:gd name="connsiteY38" fmla="*/ 2362238 h 2908420"/>
              <a:gd name="connsiteX39" fmla="*/ 2527805 w 3948621"/>
              <a:gd name="connsiteY39" fmla="*/ 2389547 h 2908420"/>
              <a:gd name="connsiteX40" fmla="*/ 2568772 w 3948621"/>
              <a:gd name="connsiteY40" fmla="*/ 2444165 h 2908420"/>
              <a:gd name="connsiteX41" fmla="*/ 2609738 w 3948621"/>
              <a:gd name="connsiteY41" fmla="*/ 2471474 h 2908420"/>
              <a:gd name="connsiteX42" fmla="*/ 2718981 w 3948621"/>
              <a:gd name="connsiteY42" fmla="*/ 2553401 h 2908420"/>
              <a:gd name="connsiteX43" fmla="*/ 2787258 w 3948621"/>
              <a:gd name="connsiteY43" fmla="*/ 2594365 h 2908420"/>
              <a:gd name="connsiteX44" fmla="*/ 2869190 w 3948621"/>
              <a:gd name="connsiteY44" fmla="*/ 2648983 h 2908420"/>
              <a:gd name="connsiteX45" fmla="*/ 2910157 w 3948621"/>
              <a:gd name="connsiteY45" fmla="*/ 2676292 h 2908420"/>
              <a:gd name="connsiteX46" fmla="*/ 2951123 w 3948621"/>
              <a:gd name="connsiteY46" fmla="*/ 2717256 h 2908420"/>
              <a:gd name="connsiteX47" fmla="*/ 2992089 w 3948621"/>
              <a:gd name="connsiteY47" fmla="*/ 2730910 h 2908420"/>
              <a:gd name="connsiteX48" fmla="*/ 3087677 w 3948621"/>
              <a:gd name="connsiteY48" fmla="*/ 2785529 h 2908420"/>
              <a:gd name="connsiteX49" fmla="*/ 3183265 w 3948621"/>
              <a:gd name="connsiteY49" fmla="*/ 2812838 h 2908420"/>
              <a:gd name="connsiteX50" fmla="*/ 3292508 w 3948621"/>
              <a:gd name="connsiteY50" fmla="*/ 2867456 h 2908420"/>
              <a:gd name="connsiteX51" fmla="*/ 3388096 w 3948621"/>
              <a:gd name="connsiteY51" fmla="*/ 2908420 h 2908420"/>
              <a:gd name="connsiteX52" fmla="*/ 3633893 w 3948621"/>
              <a:gd name="connsiteY52" fmla="*/ 2894765 h 2908420"/>
              <a:gd name="connsiteX53" fmla="*/ 3756792 w 3948621"/>
              <a:gd name="connsiteY53" fmla="*/ 2840147 h 2908420"/>
              <a:gd name="connsiteX54" fmla="*/ 3797758 w 3948621"/>
              <a:gd name="connsiteY54" fmla="*/ 2826492 h 2908420"/>
              <a:gd name="connsiteX55" fmla="*/ 3825069 w 3948621"/>
              <a:gd name="connsiteY55" fmla="*/ 2785529 h 2908420"/>
              <a:gd name="connsiteX56" fmla="*/ 3907001 w 3948621"/>
              <a:gd name="connsiteY56" fmla="*/ 2703601 h 2908420"/>
              <a:gd name="connsiteX57" fmla="*/ 3920657 w 3948621"/>
              <a:gd name="connsiteY57" fmla="*/ 2648983 h 2908420"/>
              <a:gd name="connsiteX58" fmla="*/ 3947967 w 3948621"/>
              <a:gd name="connsiteY58" fmla="*/ 2608019 h 2908420"/>
              <a:gd name="connsiteX59" fmla="*/ 3934312 w 3948621"/>
              <a:gd name="connsiteY59" fmla="*/ 2485128 h 2908420"/>
              <a:gd name="connsiteX60" fmla="*/ 3920657 w 3948621"/>
              <a:gd name="connsiteY60" fmla="*/ 2430510 h 2908420"/>
              <a:gd name="connsiteX61" fmla="*/ 3879690 w 3948621"/>
              <a:gd name="connsiteY61" fmla="*/ 2389547 h 2908420"/>
              <a:gd name="connsiteX62" fmla="*/ 3784102 w 3948621"/>
              <a:gd name="connsiteY62" fmla="*/ 2334928 h 2908420"/>
              <a:gd name="connsiteX63" fmla="*/ 3715825 w 3948621"/>
              <a:gd name="connsiteY63" fmla="*/ 2321274 h 2908420"/>
              <a:gd name="connsiteX64" fmla="*/ 3661204 w 3948621"/>
              <a:gd name="connsiteY64" fmla="*/ 2293965 h 2908420"/>
              <a:gd name="connsiteX65" fmla="*/ 3579271 w 3948621"/>
              <a:gd name="connsiteY65" fmla="*/ 2280310 h 2908420"/>
              <a:gd name="connsiteX66" fmla="*/ 3524650 w 3948621"/>
              <a:gd name="connsiteY66" fmla="*/ 2239347 h 2908420"/>
              <a:gd name="connsiteX67" fmla="*/ 3456373 w 3948621"/>
              <a:gd name="connsiteY67" fmla="*/ 2212037 h 2908420"/>
              <a:gd name="connsiteX68" fmla="*/ 3360785 w 3948621"/>
              <a:gd name="connsiteY68" fmla="*/ 2184728 h 2908420"/>
              <a:gd name="connsiteX69" fmla="*/ 3306163 w 3948621"/>
              <a:gd name="connsiteY69" fmla="*/ 2143765 h 2908420"/>
              <a:gd name="connsiteX70" fmla="*/ 3265197 w 3948621"/>
              <a:gd name="connsiteY70" fmla="*/ 2130110 h 2908420"/>
              <a:gd name="connsiteX71" fmla="*/ 3196920 w 3948621"/>
              <a:gd name="connsiteY71" fmla="*/ 2102801 h 2908420"/>
              <a:gd name="connsiteX72" fmla="*/ 3142298 w 3948621"/>
              <a:gd name="connsiteY72" fmla="*/ 2089146 h 2908420"/>
              <a:gd name="connsiteX73" fmla="*/ 3087677 w 3948621"/>
              <a:gd name="connsiteY73" fmla="*/ 2061837 h 2908420"/>
              <a:gd name="connsiteX74" fmla="*/ 3033055 w 3948621"/>
              <a:gd name="connsiteY74" fmla="*/ 2048183 h 2908420"/>
              <a:gd name="connsiteX75" fmla="*/ 2951123 w 3948621"/>
              <a:gd name="connsiteY75" fmla="*/ 2020874 h 2908420"/>
              <a:gd name="connsiteX76" fmla="*/ 2800913 w 3948621"/>
              <a:gd name="connsiteY76" fmla="*/ 1952601 h 2908420"/>
              <a:gd name="connsiteX77" fmla="*/ 2759947 w 3948621"/>
              <a:gd name="connsiteY77" fmla="*/ 1938946 h 2908420"/>
              <a:gd name="connsiteX78" fmla="*/ 2691670 w 3948621"/>
              <a:gd name="connsiteY78" fmla="*/ 1911637 h 2908420"/>
              <a:gd name="connsiteX79" fmla="*/ 2650704 w 3948621"/>
              <a:gd name="connsiteY79" fmla="*/ 1897983 h 2908420"/>
              <a:gd name="connsiteX80" fmla="*/ 2596082 w 3948621"/>
              <a:gd name="connsiteY80" fmla="*/ 1870674 h 2908420"/>
              <a:gd name="connsiteX81" fmla="*/ 2555116 w 3948621"/>
              <a:gd name="connsiteY81" fmla="*/ 1857019 h 2908420"/>
              <a:gd name="connsiteX82" fmla="*/ 2514150 w 3948621"/>
              <a:gd name="connsiteY82" fmla="*/ 1829710 h 2908420"/>
              <a:gd name="connsiteX83" fmla="*/ 2473184 w 3948621"/>
              <a:gd name="connsiteY83" fmla="*/ 1816055 h 2908420"/>
              <a:gd name="connsiteX84" fmla="*/ 2404907 w 3948621"/>
              <a:gd name="connsiteY84" fmla="*/ 1775092 h 2908420"/>
              <a:gd name="connsiteX85" fmla="*/ 2363940 w 3948621"/>
              <a:gd name="connsiteY85" fmla="*/ 1747783 h 2908420"/>
              <a:gd name="connsiteX86" fmla="*/ 2309319 w 3948621"/>
              <a:gd name="connsiteY86" fmla="*/ 1706819 h 2908420"/>
              <a:gd name="connsiteX87" fmla="*/ 2268353 w 3948621"/>
              <a:gd name="connsiteY87" fmla="*/ 1693164 h 2908420"/>
              <a:gd name="connsiteX88" fmla="*/ 2172765 w 3948621"/>
              <a:gd name="connsiteY88" fmla="*/ 1624892 h 2908420"/>
              <a:gd name="connsiteX89" fmla="*/ 2118143 w 3948621"/>
              <a:gd name="connsiteY89" fmla="*/ 1583928 h 2908420"/>
              <a:gd name="connsiteX90" fmla="*/ 1995245 w 3948621"/>
              <a:gd name="connsiteY90" fmla="*/ 1502001 h 2908420"/>
              <a:gd name="connsiteX91" fmla="*/ 1913312 w 3948621"/>
              <a:gd name="connsiteY91" fmla="*/ 1433728 h 2908420"/>
              <a:gd name="connsiteX92" fmla="*/ 1886001 w 3948621"/>
              <a:gd name="connsiteY92" fmla="*/ 1392764 h 2908420"/>
              <a:gd name="connsiteX93" fmla="*/ 1790413 w 3948621"/>
              <a:gd name="connsiteY93" fmla="*/ 1324491 h 2908420"/>
              <a:gd name="connsiteX94" fmla="*/ 1626549 w 3948621"/>
              <a:gd name="connsiteY94" fmla="*/ 1215255 h 2908420"/>
              <a:gd name="connsiteX95" fmla="*/ 1517305 w 3948621"/>
              <a:gd name="connsiteY95" fmla="*/ 1160637 h 2908420"/>
              <a:gd name="connsiteX96" fmla="*/ 1449028 w 3948621"/>
              <a:gd name="connsiteY96" fmla="*/ 1146982 h 2908420"/>
              <a:gd name="connsiteX97" fmla="*/ 1408062 w 3948621"/>
              <a:gd name="connsiteY97" fmla="*/ 1119673 h 2908420"/>
              <a:gd name="connsiteX98" fmla="*/ 1353441 w 3948621"/>
              <a:gd name="connsiteY98" fmla="*/ 1078709 h 2908420"/>
              <a:gd name="connsiteX99" fmla="*/ 1285164 w 3948621"/>
              <a:gd name="connsiteY99" fmla="*/ 1065055 h 2908420"/>
              <a:gd name="connsiteX100" fmla="*/ 1134954 w 3948621"/>
              <a:gd name="connsiteY100" fmla="*/ 1010437 h 2908420"/>
              <a:gd name="connsiteX101" fmla="*/ 1093988 w 3948621"/>
              <a:gd name="connsiteY101" fmla="*/ 996782 h 2908420"/>
              <a:gd name="connsiteX102" fmla="*/ 984745 w 3948621"/>
              <a:gd name="connsiteY102" fmla="*/ 942164 h 2908420"/>
              <a:gd name="connsiteX103" fmla="*/ 943778 w 3948621"/>
              <a:gd name="connsiteY103" fmla="*/ 928509 h 2908420"/>
              <a:gd name="connsiteX104" fmla="*/ 807224 w 3948621"/>
              <a:gd name="connsiteY104" fmla="*/ 887546 h 2908420"/>
              <a:gd name="connsiteX105" fmla="*/ 752603 w 3948621"/>
              <a:gd name="connsiteY105" fmla="*/ 860237 h 2908420"/>
              <a:gd name="connsiteX106" fmla="*/ 684326 w 3948621"/>
              <a:gd name="connsiteY106" fmla="*/ 832927 h 2908420"/>
              <a:gd name="connsiteX107" fmla="*/ 602393 w 3948621"/>
              <a:gd name="connsiteY107" fmla="*/ 778309 h 2908420"/>
              <a:gd name="connsiteX108" fmla="*/ 561427 w 3948621"/>
              <a:gd name="connsiteY108" fmla="*/ 751000 h 2908420"/>
              <a:gd name="connsiteX109" fmla="*/ 520461 w 3948621"/>
              <a:gd name="connsiteY109" fmla="*/ 669073 h 2908420"/>
              <a:gd name="connsiteX110" fmla="*/ 493150 w 3948621"/>
              <a:gd name="connsiteY110" fmla="*/ 628109 h 2908420"/>
              <a:gd name="connsiteX111" fmla="*/ 493150 w 3948621"/>
              <a:gd name="connsiteY111" fmla="*/ 395982 h 2908420"/>
              <a:gd name="connsiteX112" fmla="*/ 506805 w 3948621"/>
              <a:gd name="connsiteY112" fmla="*/ 341363 h 2908420"/>
              <a:gd name="connsiteX113" fmla="*/ 534116 w 3948621"/>
              <a:gd name="connsiteY113" fmla="*/ 259436 h 2908420"/>
              <a:gd name="connsiteX114" fmla="*/ 465839 w 3948621"/>
              <a:gd name="connsiteY114" fmla="*/ 27309 h 2908420"/>
              <a:gd name="connsiteX115" fmla="*/ 383907 w 3948621"/>
              <a:gd name="connsiteY115" fmla="*/ 0 h 2908420"/>
              <a:gd name="connsiteX116" fmla="*/ 165420 w 3948621"/>
              <a:gd name="connsiteY116" fmla="*/ 40963 h 2908420"/>
              <a:gd name="connsiteX117" fmla="*/ 124454 w 3948621"/>
              <a:gd name="connsiteY117" fmla="*/ 122891 h 2908420"/>
              <a:gd name="connsiteX118" fmla="*/ 69833 w 3948621"/>
              <a:gd name="connsiteY118" fmla="*/ 204818 h 2908420"/>
              <a:gd name="connsiteX119" fmla="*/ 56177 w 3948621"/>
              <a:gd name="connsiteY119" fmla="*/ 245782 h 2908420"/>
              <a:gd name="connsiteX120" fmla="*/ 28866 w 3948621"/>
              <a:gd name="connsiteY120" fmla="*/ 286745 h 290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3948621" h="2908420">
                <a:moveTo>
                  <a:pt x="179076" y="163854"/>
                </a:moveTo>
                <a:cubicBezTo>
                  <a:pt x="165421" y="186612"/>
                  <a:pt x="155587" y="212154"/>
                  <a:pt x="138110" y="232127"/>
                </a:cubicBezTo>
                <a:cubicBezTo>
                  <a:pt x="58551" y="323046"/>
                  <a:pt x="104628" y="225233"/>
                  <a:pt x="56177" y="314054"/>
                </a:cubicBezTo>
                <a:cubicBezTo>
                  <a:pt x="36682" y="349793"/>
                  <a:pt x="1556" y="423291"/>
                  <a:pt x="1556" y="423291"/>
                </a:cubicBezTo>
                <a:cubicBezTo>
                  <a:pt x="2156" y="432891"/>
                  <a:pt x="-13426" y="640438"/>
                  <a:pt x="42522" y="696382"/>
                </a:cubicBezTo>
                <a:cubicBezTo>
                  <a:pt x="52700" y="706560"/>
                  <a:pt x="69833" y="705485"/>
                  <a:pt x="83488" y="710036"/>
                </a:cubicBezTo>
                <a:cubicBezTo>
                  <a:pt x="97143" y="723691"/>
                  <a:pt x="111737" y="736467"/>
                  <a:pt x="124454" y="751000"/>
                </a:cubicBezTo>
                <a:cubicBezTo>
                  <a:pt x="143647" y="772933"/>
                  <a:pt x="158467" y="798665"/>
                  <a:pt x="179076" y="819273"/>
                </a:cubicBezTo>
                <a:cubicBezTo>
                  <a:pt x="220577" y="860772"/>
                  <a:pt x="239642" y="860505"/>
                  <a:pt x="288319" y="887546"/>
                </a:cubicBezTo>
                <a:cubicBezTo>
                  <a:pt x="311520" y="900435"/>
                  <a:pt x="334089" y="914443"/>
                  <a:pt x="356596" y="928509"/>
                </a:cubicBezTo>
                <a:cubicBezTo>
                  <a:pt x="370513" y="937207"/>
                  <a:pt x="382477" y="949354"/>
                  <a:pt x="397562" y="955818"/>
                </a:cubicBezTo>
                <a:cubicBezTo>
                  <a:pt x="414812" y="963211"/>
                  <a:pt x="434208" y="964080"/>
                  <a:pt x="452184" y="969473"/>
                </a:cubicBezTo>
                <a:cubicBezTo>
                  <a:pt x="479758" y="977745"/>
                  <a:pt x="506805" y="987679"/>
                  <a:pt x="534116" y="996782"/>
                </a:cubicBezTo>
                <a:cubicBezTo>
                  <a:pt x="552323" y="1010437"/>
                  <a:pt x="568382" y="1027568"/>
                  <a:pt x="588738" y="1037746"/>
                </a:cubicBezTo>
                <a:cubicBezTo>
                  <a:pt x="588754" y="1037754"/>
                  <a:pt x="691146" y="1071879"/>
                  <a:pt x="711637" y="1078709"/>
                </a:cubicBezTo>
                <a:cubicBezTo>
                  <a:pt x="725292" y="1083260"/>
                  <a:pt x="740626" y="1084380"/>
                  <a:pt x="752603" y="1092364"/>
                </a:cubicBezTo>
                <a:cubicBezTo>
                  <a:pt x="853847" y="1159856"/>
                  <a:pt x="802350" y="1140545"/>
                  <a:pt x="902812" y="1160637"/>
                </a:cubicBezTo>
                <a:cubicBezTo>
                  <a:pt x="1000522" y="1225773"/>
                  <a:pt x="880824" y="1152613"/>
                  <a:pt x="998400" y="1201600"/>
                </a:cubicBezTo>
                <a:cubicBezTo>
                  <a:pt x="1187445" y="1280364"/>
                  <a:pt x="1039097" y="1239084"/>
                  <a:pt x="1162265" y="1269873"/>
                </a:cubicBezTo>
                <a:cubicBezTo>
                  <a:pt x="1191239" y="1287257"/>
                  <a:pt x="1250335" y="1325086"/>
                  <a:pt x="1285164" y="1338146"/>
                </a:cubicBezTo>
                <a:cubicBezTo>
                  <a:pt x="1308695" y="1346970"/>
                  <a:pt x="1356536" y="1352247"/>
                  <a:pt x="1380751" y="1365455"/>
                </a:cubicBezTo>
                <a:cubicBezTo>
                  <a:pt x="1418449" y="1386017"/>
                  <a:pt x="1451587" y="1414525"/>
                  <a:pt x="1489995" y="1433728"/>
                </a:cubicBezTo>
                <a:lnTo>
                  <a:pt x="1544616" y="1461037"/>
                </a:lnTo>
                <a:cubicBezTo>
                  <a:pt x="1626547" y="1570272"/>
                  <a:pt x="1540065" y="1465589"/>
                  <a:pt x="1640204" y="1556619"/>
                </a:cubicBezTo>
                <a:cubicBezTo>
                  <a:pt x="1673546" y="1586928"/>
                  <a:pt x="1703929" y="1620340"/>
                  <a:pt x="1735792" y="1652201"/>
                </a:cubicBezTo>
                <a:lnTo>
                  <a:pt x="1776758" y="1693164"/>
                </a:lnTo>
                <a:lnTo>
                  <a:pt x="1817724" y="1734128"/>
                </a:lnTo>
                <a:cubicBezTo>
                  <a:pt x="1831379" y="1747783"/>
                  <a:pt x="1847978" y="1759025"/>
                  <a:pt x="1858690" y="1775092"/>
                </a:cubicBezTo>
                <a:cubicBezTo>
                  <a:pt x="1907426" y="1848189"/>
                  <a:pt x="1874397" y="1804452"/>
                  <a:pt x="1967934" y="1897983"/>
                </a:cubicBezTo>
                <a:cubicBezTo>
                  <a:pt x="1981589" y="1911637"/>
                  <a:pt x="1998188" y="1922879"/>
                  <a:pt x="2008900" y="1938946"/>
                </a:cubicBezTo>
                <a:cubicBezTo>
                  <a:pt x="2018004" y="1952601"/>
                  <a:pt x="2024606" y="1968306"/>
                  <a:pt x="2036211" y="1979910"/>
                </a:cubicBezTo>
                <a:cubicBezTo>
                  <a:pt x="2052304" y="1996002"/>
                  <a:pt x="2074739" y="2004782"/>
                  <a:pt x="2090832" y="2020874"/>
                </a:cubicBezTo>
                <a:cubicBezTo>
                  <a:pt x="2111441" y="2041482"/>
                  <a:pt x="2124845" y="2068538"/>
                  <a:pt x="2145454" y="2089146"/>
                </a:cubicBezTo>
                <a:cubicBezTo>
                  <a:pt x="2161547" y="2105238"/>
                  <a:pt x="2182796" y="2115299"/>
                  <a:pt x="2200076" y="2130110"/>
                </a:cubicBezTo>
                <a:cubicBezTo>
                  <a:pt x="2214738" y="2142677"/>
                  <a:pt x="2226380" y="2158507"/>
                  <a:pt x="2241042" y="2171074"/>
                </a:cubicBezTo>
                <a:cubicBezTo>
                  <a:pt x="2258322" y="2185884"/>
                  <a:pt x="2278383" y="2197227"/>
                  <a:pt x="2295663" y="2212037"/>
                </a:cubicBezTo>
                <a:cubicBezTo>
                  <a:pt x="2310326" y="2224604"/>
                  <a:pt x="2321683" y="2240773"/>
                  <a:pt x="2336630" y="2253001"/>
                </a:cubicBezTo>
                <a:cubicBezTo>
                  <a:pt x="2371859" y="2281823"/>
                  <a:pt x="2413687" y="2302743"/>
                  <a:pt x="2445873" y="2334928"/>
                </a:cubicBezTo>
                <a:cubicBezTo>
                  <a:pt x="2454977" y="2344031"/>
                  <a:pt x="2462472" y="2355097"/>
                  <a:pt x="2473184" y="2362238"/>
                </a:cubicBezTo>
                <a:cubicBezTo>
                  <a:pt x="2490121" y="2373529"/>
                  <a:pt x="2509598" y="2380444"/>
                  <a:pt x="2527805" y="2389547"/>
                </a:cubicBezTo>
                <a:cubicBezTo>
                  <a:pt x="2541461" y="2407753"/>
                  <a:pt x="2552679" y="2428073"/>
                  <a:pt x="2568772" y="2444165"/>
                </a:cubicBezTo>
                <a:cubicBezTo>
                  <a:pt x="2580377" y="2455769"/>
                  <a:pt x="2596465" y="2461822"/>
                  <a:pt x="2609738" y="2471474"/>
                </a:cubicBezTo>
                <a:cubicBezTo>
                  <a:pt x="2646550" y="2498245"/>
                  <a:pt x="2679950" y="2529984"/>
                  <a:pt x="2718981" y="2553401"/>
                </a:cubicBezTo>
                <a:cubicBezTo>
                  <a:pt x="2741740" y="2567056"/>
                  <a:pt x="2766025" y="2578441"/>
                  <a:pt x="2787258" y="2594365"/>
                </a:cubicBezTo>
                <a:cubicBezTo>
                  <a:pt x="2869088" y="2655734"/>
                  <a:pt x="2787032" y="2621600"/>
                  <a:pt x="2869190" y="2648983"/>
                </a:cubicBezTo>
                <a:cubicBezTo>
                  <a:pt x="2882846" y="2658086"/>
                  <a:pt x="2897549" y="2665786"/>
                  <a:pt x="2910157" y="2676292"/>
                </a:cubicBezTo>
                <a:cubicBezTo>
                  <a:pt x="2924993" y="2688654"/>
                  <a:pt x="2935055" y="2706545"/>
                  <a:pt x="2951123" y="2717256"/>
                </a:cubicBezTo>
                <a:cubicBezTo>
                  <a:pt x="2963100" y="2725240"/>
                  <a:pt x="2978434" y="2726359"/>
                  <a:pt x="2992089" y="2730910"/>
                </a:cubicBezTo>
                <a:cubicBezTo>
                  <a:pt x="3033233" y="2758338"/>
                  <a:pt x="3039164" y="2764739"/>
                  <a:pt x="3087677" y="2785529"/>
                </a:cubicBezTo>
                <a:cubicBezTo>
                  <a:pt x="3115100" y="2797281"/>
                  <a:pt x="3155553" y="2805910"/>
                  <a:pt x="3183265" y="2812838"/>
                </a:cubicBezTo>
                <a:cubicBezTo>
                  <a:pt x="3255809" y="2861198"/>
                  <a:pt x="3192291" y="2822918"/>
                  <a:pt x="3292508" y="2867456"/>
                </a:cubicBezTo>
                <a:cubicBezTo>
                  <a:pt x="3393756" y="2912452"/>
                  <a:pt x="3303952" y="2880373"/>
                  <a:pt x="3388096" y="2908420"/>
                </a:cubicBezTo>
                <a:cubicBezTo>
                  <a:pt x="3470028" y="2903868"/>
                  <a:pt x="3552468" y="2904943"/>
                  <a:pt x="3633893" y="2894765"/>
                </a:cubicBezTo>
                <a:cubicBezTo>
                  <a:pt x="3727835" y="2883023"/>
                  <a:pt x="3693901" y="2871591"/>
                  <a:pt x="3756792" y="2840147"/>
                </a:cubicBezTo>
                <a:cubicBezTo>
                  <a:pt x="3769666" y="2833710"/>
                  <a:pt x="3784103" y="2831044"/>
                  <a:pt x="3797758" y="2826492"/>
                </a:cubicBezTo>
                <a:cubicBezTo>
                  <a:pt x="3806862" y="2812838"/>
                  <a:pt x="3814166" y="2797794"/>
                  <a:pt x="3825069" y="2785529"/>
                </a:cubicBezTo>
                <a:cubicBezTo>
                  <a:pt x="3850729" y="2756663"/>
                  <a:pt x="3907001" y="2703601"/>
                  <a:pt x="3907001" y="2703601"/>
                </a:cubicBezTo>
                <a:cubicBezTo>
                  <a:pt x="3911553" y="2685395"/>
                  <a:pt x="3913264" y="2666232"/>
                  <a:pt x="3920657" y="2648983"/>
                </a:cubicBezTo>
                <a:cubicBezTo>
                  <a:pt x="3927122" y="2633899"/>
                  <a:pt x="3946604" y="2624373"/>
                  <a:pt x="3947967" y="2608019"/>
                </a:cubicBezTo>
                <a:cubicBezTo>
                  <a:pt x="3951390" y="2566946"/>
                  <a:pt x="3940579" y="2525864"/>
                  <a:pt x="3934312" y="2485128"/>
                </a:cubicBezTo>
                <a:cubicBezTo>
                  <a:pt x="3931458" y="2466580"/>
                  <a:pt x="3929968" y="2446803"/>
                  <a:pt x="3920657" y="2430510"/>
                </a:cubicBezTo>
                <a:cubicBezTo>
                  <a:pt x="3911075" y="2413744"/>
                  <a:pt x="3894526" y="2401909"/>
                  <a:pt x="3879690" y="2389547"/>
                </a:cubicBezTo>
                <a:cubicBezTo>
                  <a:pt x="3859712" y="2372900"/>
                  <a:pt x="3806361" y="2342347"/>
                  <a:pt x="3784102" y="2334928"/>
                </a:cubicBezTo>
                <a:cubicBezTo>
                  <a:pt x="3762083" y="2327589"/>
                  <a:pt x="3738584" y="2325825"/>
                  <a:pt x="3715825" y="2321274"/>
                </a:cubicBezTo>
                <a:cubicBezTo>
                  <a:pt x="3697618" y="2312171"/>
                  <a:pt x="3680701" y="2299814"/>
                  <a:pt x="3661204" y="2293965"/>
                </a:cubicBezTo>
                <a:cubicBezTo>
                  <a:pt x="3634684" y="2286009"/>
                  <a:pt x="3604979" y="2290592"/>
                  <a:pt x="3579271" y="2280310"/>
                </a:cubicBezTo>
                <a:cubicBezTo>
                  <a:pt x="3558140" y="2271858"/>
                  <a:pt x="3544544" y="2250399"/>
                  <a:pt x="3524650" y="2239347"/>
                </a:cubicBezTo>
                <a:cubicBezTo>
                  <a:pt x="3503222" y="2227443"/>
                  <a:pt x="3479325" y="2220643"/>
                  <a:pt x="3456373" y="2212037"/>
                </a:cubicBezTo>
                <a:cubicBezTo>
                  <a:pt x="3417200" y="2197348"/>
                  <a:pt x="3403818" y="2195486"/>
                  <a:pt x="3360785" y="2184728"/>
                </a:cubicBezTo>
                <a:cubicBezTo>
                  <a:pt x="3342578" y="2171074"/>
                  <a:pt x="3325923" y="2155056"/>
                  <a:pt x="3306163" y="2143765"/>
                </a:cubicBezTo>
                <a:cubicBezTo>
                  <a:pt x="3293665" y="2136624"/>
                  <a:pt x="3278675" y="2135164"/>
                  <a:pt x="3265197" y="2130110"/>
                </a:cubicBezTo>
                <a:cubicBezTo>
                  <a:pt x="3242246" y="2121504"/>
                  <a:pt x="3220174" y="2110552"/>
                  <a:pt x="3196920" y="2102801"/>
                </a:cubicBezTo>
                <a:cubicBezTo>
                  <a:pt x="3179115" y="2096866"/>
                  <a:pt x="3159871" y="2095735"/>
                  <a:pt x="3142298" y="2089146"/>
                </a:cubicBezTo>
                <a:cubicBezTo>
                  <a:pt x="3123238" y="2081999"/>
                  <a:pt x="3106737" y="2068984"/>
                  <a:pt x="3087677" y="2061837"/>
                </a:cubicBezTo>
                <a:cubicBezTo>
                  <a:pt x="3070104" y="2055248"/>
                  <a:pt x="3051031" y="2053575"/>
                  <a:pt x="3033055" y="2048183"/>
                </a:cubicBezTo>
                <a:cubicBezTo>
                  <a:pt x="3005481" y="2039911"/>
                  <a:pt x="2978178" y="2030711"/>
                  <a:pt x="2951123" y="2020874"/>
                </a:cubicBezTo>
                <a:cubicBezTo>
                  <a:pt x="2840663" y="1980709"/>
                  <a:pt x="2922002" y="2006415"/>
                  <a:pt x="2800913" y="1952601"/>
                </a:cubicBezTo>
                <a:cubicBezTo>
                  <a:pt x="2787760" y="1946755"/>
                  <a:pt x="2773425" y="1944000"/>
                  <a:pt x="2759947" y="1938946"/>
                </a:cubicBezTo>
                <a:cubicBezTo>
                  <a:pt x="2736996" y="1930340"/>
                  <a:pt x="2714621" y="1920243"/>
                  <a:pt x="2691670" y="1911637"/>
                </a:cubicBezTo>
                <a:cubicBezTo>
                  <a:pt x="2678192" y="1906583"/>
                  <a:pt x="2663934" y="1903653"/>
                  <a:pt x="2650704" y="1897983"/>
                </a:cubicBezTo>
                <a:cubicBezTo>
                  <a:pt x="2631994" y="1889965"/>
                  <a:pt x="2614792" y="1878692"/>
                  <a:pt x="2596082" y="1870674"/>
                </a:cubicBezTo>
                <a:cubicBezTo>
                  <a:pt x="2582852" y="1865004"/>
                  <a:pt x="2567990" y="1863456"/>
                  <a:pt x="2555116" y="1857019"/>
                </a:cubicBezTo>
                <a:cubicBezTo>
                  <a:pt x="2540437" y="1849680"/>
                  <a:pt x="2528829" y="1837049"/>
                  <a:pt x="2514150" y="1829710"/>
                </a:cubicBezTo>
                <a:cubicBezTo>
                  <a:pt x="2501276" y="1823273"/>
                  <a:pt x="2486059" y="1822492"/>
                  <a:pt x="2473184" y="1816055"/>
                </a:cubicBezTo>
                <a:cubicBezTo>
                  <a:pt x="2449445" y="1804186"/>
                  <a:pt x="2427414" y="1789158"/>
                  <a:pt x="2404907" y="1775092"/>
                </a:cubicBezTo>
                <a:cubicBezTo>
                  <a:pt x="2390990" y="1766394"/>
                  <a:pt x="2377295" y="1757322"/>
                  <a:pt x="2363940" y="1747783"/>
                </a:cubicBezTo>
                <a:cubicBezTo>
                  <a:pt x="2345420" y="1734555"/>
                  <a:pt x="2329079" y="1718110"/>
                  <a:pt x="2309319" y="1706819"/>
                </a:cubicBezTo>
                <a:cubicBezTo>
                  <a:pt x="2296821" y="1699678"/>
                  <a:pt x="2282008" y="1697716"/>
                  <a:pt x="2268353" y="1693164"/>
                </a:cubicBezTo>
                <a:cubicBezTo>
                  <a:pt x="2089783" y="1559248"/>
                  <a:pt x="2312580" y="1724753"/>
                  <a:pt x="2172765" y="1624892"/>
                </a:cubicBezTo>
                <a:cubicBezTo>
                  <a:pt x="2154245" y="1611664"/>
                  <a:pt x="2136855" y="1596882"/>
                  <a:pt x="2118143" y="1583928"/>
                </a:cubicBezTo>
                <a:cubicBezTo>
                  <a:pt x="2077662" y="1555905"/>
                  <a:pt x="2030059" y="1536814"/>
                  <a:pt x="1995245" y="1502001"/>
                </a:cubicBezTo>
                <a:cubicBezTo>
                  <a:pt x="1951841" y="1458599"/>
                  <a:pt x="1978234" y="1482415"/>
                  <a:pt x="1913312" y="1433728"/>
                </a:cubicBezTo>
                <a:cubicBezTo>
                  <a:pt x="1904208" y="1420073"/>
                  <a:pt x="1897606" y="1404368"/>
                  <a:pt x="1886001" y="1392764"/>
                </a:cubicBezTo>
                <a:cubicBezTo>
                  <a:pt x="1861889" y="1368653"/>
                  <a:pt x="1818848" y="1345170"/>
                  <a:pt x="1790413" y="1324491"/>
                </a:cubicBezTo>
                <a:cubicBezTo>
                  <a:pt x="1548880" y="1148843"/>
                  <a:pt x="1773761" y="1299370"/>
                  <a:pt x="1626549" y="1215255"/>
                </a:cubicBezTo>
                <a:cubicBezTo>
                  <a:pt x="1564258" y="1179663"/>
                  <a:pt x="1602206" y="1186106"/>
                  <a:pt x="1517305" y="1160637"/>
                </a:cubicBezTo>
                <a:cubicBezTo>
                  <a:pt x="1495074" y="1153968"/>
                  <a:pt x="1471787" y="1151534"/>
                  <a:pt x="1449028" y="1146982"/>
                </a:cubicBezTo>
                <a:cubicBezTo>
                  <a:pt x="1435373" y="1137879"/>
                  <a:pt x="1421417" y="1129212"/>
                  <a:pt x="1408062" y="1119673"/>
                </a:cubicBezTo>
                <a:cubicBezTo>
                  <a:pt x="1389542" y="1106445"/>
                  <a:pt x="1374238" y="1087952"/>
                  <a:pt x="1353441" y="1078709"/>
                </a:cubicBezTo>
                <a:cubicBezTo>
                  <a:pt x="1332232" y="1069283"/>
                  <a:pt x="1307923" y="1069606"/>
                  <a:pt x="1285164" y="1065055"/>
                </a:cubicBezTo>
                <a:cubicBezTo>
                  <a:pt x="1190151" y="1027053"/>
                  <a:pt x="1240147" y="1045500"/>
                  <a:pt x="1134954" y="1010437"/>
                </a:cubicBezTo>
                <a:cubicBezTo>
                  <a:pt x="1121299" y="1005885"/>
                  <a:pt x="1106863" y="1003219"/>
                  <a:pt x="1093988" y="996782"/>
                </a:cubicBezTo>
                <a:cubicBezTo>
                  <a:pt x="1057574" y="978576"/>
                  <a:pt x="1023368" y="955038"/>
                  <a:pt x="984745" y="942164"/>
                </a:cubicBezTo>
                <a:cubicBezTo>
                  <a:pt x="971089" y="937612"/>
                  <a:pt x="957619" y="932463"/>
                  <a:pt x="943778" y="928509"/>
                </a:cubicBezTo>
                <a:cubicBezTo>
                  <a:pt x="898040" y="915442"/>
                  <a:pt x="850494" y="909180"/>
                  <a:pt x="807224" y="887546"/>
                </a:cubicBezTo>
                <a:cubicBezTo>
                  <a:pt x="789017" y="878443"/>
                  <a:pt x="771205" y="868504"/>
                  <a:pt x="752603" y="860237"/>
                </a:cubicBezTo>
                <a:cubicBezTo>
                  <a:pt x="730203" y="850282"/>
                  <a:pt x="705845" y="844664"/>
                  <a:pt x="684326" y="832927"/>
                </a:cubicBezTo>
                <a:cubicBezTo>
                  <a:pt x="655510" y="817210"/>
                  <a:pt x="629704" y="796515"/>
                  <a:pt x="602393" y="778309"/>
                </a:cubicBezTo>
                <a:lnTo>
                  <a:pt x="561427" y="751000"/>
                </a:lnTo>
                <a:cubicBezTo>
                  <a:pt x="483156" y="633600"/>
                  <a:pt x="576997" y="782138"/>
                  <a:pt x="520461" y="669073"/>
                </a:cubicBezTo>
                <a:cubicBezTo>
                  <a:pt x="513121" y="654395"/>
                  <a:pt x="502254" y="641764"/>
                  <a:pt x="493150" y="628109"/>
                </a:cubicBezTo>
                <a:cubicBezTo>
                  <a:pt x="460671" y="530674"/>
                  <a:pt x="472353" y="583152"/>
                  <a:pt x="493150" y="395982"/>
                </a:cubicBezTo>
                <a:cubicBezTo>
                  <a:pt x="495222" y="377330"/>
                  <a:pt x="501412" y="359338"/>
                  <a:pt x="506805" y="341363"/>
                </a:cubicBezTo>
                <a:cubicBezTo>
                  <a:pt x="515077" y="313791"/>
                  <a:pt x="534116" y="259436"/>
                  <a:pt x="534116" y="259436"/>
                </a:cubicBezTo>
                <a:cubicBezTo>
                  <a:pt x="531311" y="228587"/>
                  <a:pt x="539325" y="51803"/>
                  <a:pt x="465839" y="27309"/>
                </a:cubicBezTo>
                <a:lnTo>
                  <a:pt x="383907" y="0"/>
                </a:lnTo>
                <a:cubicBezTo>
                  <a:pt x="311078" y="13654"/>
                  <a:pt x="206523" y="-20690"/>
                  <a:pt x="165420" y="40963"/>
                </a:cubicBezTo>
                <a:cubicBezTo>
                  <a:pt x="44166" y="222839"/>
                  <a:pt x="218692" y="-46726"/>
                  <a:pt x="124454" y="122891"/>
                </a:cubicBezTo>
                <a:cubicBezTo>
                  <a:pt x="108514" y="151582"/>
                  <a:pt x="80213" y="173681"/>
                  <a:pt x="69833" y="204818"/>
                </a:cubicBezTo>
                <a:cubicBezTo>
                  <a:pt x="65281" y="218473"/>
                  <a:pt x="62614" y="232908"/>
                  <a:pt x="56177" y="245782"/>
                </a:cubicBezTo>
                <a:cubicBezTo>
                  <a:pt x="48837" y="260460"/>
                  <a:pt x="28866" y="286745"/>
                  <a:pt x="28866" y="286745"/>
                </a:cubicBezTo>
              </a:path>
            </a:pathLst>
          </a:cu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759415" y="2744565"/>
            <a:ext cx="675584" cy="587146"/>
          </a:xfrm>
          <a:custGeom>
            <a:avLst/>
            <a:gdLst>
              <a:gd name="connsiteX0" fmla="*/ 538882 w 675584"/>
              <a:gd name="connsiteY0" fmla="*/ 122891 h 587146"/>
              <a:gd name="connsiteX1" fmla="*/ 60943 w 675584"/>
              <a:gd name="connsiteY1" fmla="*/ 122891 h 587146"/>
              <a:gd name="connsiteX2" fmla="*/ 19976 w 675584"/>
              <a:gd name="connsiteY2" fmla="*/ 150201 h 587146"/>
              <a:gd name="connsiteX3" fmla="*/ 19976 w 675584"/>
              <a:gd name="connsiteY3" fmla="*/ 314055 h 587146"/>
              <a:gd name="connsiteX4" fmla="*/ 60943 w 675584"/>
              <a:gd name="connsiteY4" fmla="*/ 341364 h 587146"/>
              <a:gd name="connsiteX5" fmla="*/ 156530 w 675584"/>
              <a:gd name="connsiteY5" fmla="*/ 436946 h 587146"/>
              <a:gd name="connsiteX6" fmla="*/ 265774 w 675584"/>
              <a:gd name="connsiteY6" fmla="*/ 518874 h 587146"/>
              <a:gd name="connsiteX7" fmla="*/ 388672 w 675584"/>
              <a:gd name="connsiteY7" fmla="*/ 573492 h 587146"/>
              <a:gd name="connsiteX8" fmla="*/ 429639 w 675584"/>
              <a:gd name="connsiteY8" fmla="*/ 587146 h 587146"/>
              <a:gd name="connsiteX9" fmla="*/ 620814 w 675584"/>
              <a:gd name="connsiteY9" fmla="*/ 532528 h 587146"/>
              <a:gd name="connsiteX10" fmla="*/ 648125 w 675584"/>
              <a:gd name="connsiteY10" fmla="*/ 491564 h 587146"/>
              <a:gd name="connsiteX11" fmla="*/ 675436 w 675584"/>
              <a:gd name="connsiteY11" fmla="*/ 382328 h 587146"/>
              <a:gd name="connsiteX12" fmla="*/ 607159 w 675584"/>
              <a:gd name="connsiteY12" fmla="*/ 218473 h 587146"/>
              <a:gd name="connsiteX13" fmla="*/ 566193 w 675584"/>
              <a:gd name="connsiteY13" fmla="*/ 191164 h 587146"/>
              <a:gd name="connsiteX14" fmla="*/ 511571 w 675584"/>
              <a:gd name="connsiteY14" fmla="*/ 122891 h 587146"/>
              <a:gd name="connsiteX15" fmla="*/ 456949 w 675584"/>
              <a:gd name="connsiteY15" fmla="*/ 81928 h 587146"/>
              <a:gd name="connsiteX16" fmla="*/ 402328 w 675584"/>
              <a:gd name="connsiteY16" fmla="*/ 27310 h 587146"/>
              <a:gd name="connsiteX17" fmla="*/ 347706 w 675584"/>
              <a:gd name="connsiteY17" fmla="*/ 0 h 58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75584" h="587146">
                <a:moveTo>
                  <a:pt x="538882" y="122891"/>
                </a:moveTo>
                <a:cubicBezTo>
                  <a:pt x="339529" y="104770"/>
                  <a:pt x="308974" y="95334"/>
                  <a:pt x="60943" y="122891"/>
                </a:cubicBezTo>
                <a:cubicBezTo>
                  <a:pt x="44632" y="124703"/>
                  <a:pt x="33632" y="141098"/>
                  <a:pt x="19976" y="150201"/>
                </a:cubicBezTo>
                <a:cubicBezTo>
                  <a:pt x="-926" y="212905"/>
                  <a:pt x="-11839" y="226569"/>
                  <a:pt x="19976" y="314055"/>
                </a:cubicBezTo>
                <a:cubicBezTo>
                  <a:pt x="25585" y="329478"/>
                  <a:pt x="48744" y="330386"/>
                  <a:pt x="60943" y="341364"/>
                </a:cubicBezTo>
                <a:cubicBezTo>
                  <a:pt x="94436" y="371506"/>
                  <a:pt x="119038" y="411953"/>
                  <a:pt x="156530" y="436946"/>
                </a:cubicBezTo>
                <a:cubicBezTo>
                  <a:pt x="249140" y="498681"/>
                  <a:pt x="136036" y="421575"/>
                  <a:pt x="265774" y="518874"/>
                </a:cubicBezTo>
                <a:cubicBezTo>
                  <a:pt x="317708" y="557822"/>
                  <a:pt x="313949" y="548586"/>
                  <a:pt x="388672" y="573492"/>
                </a:cubicBezTo>
                <a:lnTo>
                  <a:pt x="429639" y="587146"/>
                </a:lnTo>
                <a:cubicBezTo>
                  <a:pt x="490745" y="576037"/>
                  <a:pt x="571445" y="581894"/>
                  <a:pt x="620814" y="532528"/>
                </a:cubicBezTo>
                <a:cubicBezTo>
                  <a:pt x="632419" y="520924"/>
                  <a:pt x="639021" y="505219"/>
                  <a:pt x="648125" y="491564"/>
                </a:cubicBezTo>
                <a:cubicBezTo>
                  <a:pt x="657623" y="463073"/>
                  <a:pt x="677496" y="409102"/>
                  <a:pt x="675436" y="382328"/>
                </a:cubicBezTo>
                <a:cubicBezTo>
                  <a:pt x="670137" y="313444"/>
                  <a:pt x="653951" y="265263"/>
                  <a:pt x="607159" y="218473"/>
                </a:cubicBezTo>
                <a:cubicBezTo>
                  <a:pt x="595554" y="206869"/>
                  <a:pt x="579848" y="200267"/>
                  <a:pt x="566193" y="191164"/>
                </a:cubicBezTo>
                <a:cubicBezTo>
                  <a:pt x="544144" y="158094"/>
                  <a:pt x="540755" y="147210"/>
                  <a:pt x="511571" y="122891"/>
                </a:cubicBezTo>
                <a:cubicBezTo>
                  <a:pt x="494087" y="108322"/>
                  <a:pt x="474077" y="96914"/>
                  <a:pt x="456949" y="81928"/>
                </a:cubicBezTo>
                <a:cubicBezTo>
                  <a:pt x="437571" y="64974"/>
                  <a:pt x="422927" y="42758"/>
                  <a:pt x="402328" y="27310"/>
                </a:cubicBezTo>
                <a:cubicBezTo>
                  <a:pt x="386043" y="15097"/>
                  <a:pt x="347706" y="0"/>
                  <a:pt x="347706" y="0"/>
                </a:cubicBezTo>
              </a:path>
            </a:pathLst>
          </a:cu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24766" y="4028094"/>
            <a:ext cx="1566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Aprender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0746" y="3158628"/>
            <a:ext cx="1814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Comprovar</a:t>
            </a:r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" name="Picture 19" descr="logo_portal_educacao_transparente.png"/>
          <p:cNvPicPr>
            <a:picLocks noChangeAspect="1"/>
          </p:cNvPicPr>
          <p:nvPr/>
        </p:nvPicPr>
        <p:blipFill rotWithShape="1">
          <a:blip r:embed="rId3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3575" y="6240781"/>
            <a:ext cx="525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>
                <a:solidFill>
                  <a:schemeClr val="bg1"/>
                </a:solidFill>
              </a:rPr>
              <a:t>Fonte</a:t>
            </a:r>
            <a:r>
              <a:rPr lang="fi-FI" dirty="0" smtClean="0">
                <a:solidFill>
                  <a:schemeClr val="bg1"/>
                </a:solidFill>
              </a:rPr>
              <a:t>: The </a:t>
            </a:r>
            <a:r>
              <a:rPr lang="fi-FI" dirty="0" err="1" smtClean="0">
                <a:solidFill>
                  <a:schemeClr val="bg1"/>
                </a:solidFill>
              </a:rPr>
              <a:t>Edupunks</a:t>
            </a:r>
            <a:r>
              <a:rPr lang="fi-FI" dirty="0" smtClean="0">
                <a:solidFill>
                  <a:schemeClr val="bg1"/>
                </a:solidFill>
              </a:rPr>
              <a:t>' Guide to a DIY </a:t>
            </a:r>
            <a:r>
              <a:rPr lang="fi-FI" dirty="0" err="1" smtClean="0">
                <a:solidFill>
                  <a:schemeClr val="bg1"/>
                </a:solidFill>
              </a:rPr>
              <a:t>Credential</a:t>
            </a:r>
            <a:endParaRPr lang="fi-FI" dirty="0" smtClean="0">
              <a:solidFill>
                <a:schemeClr val="bg1"/>
              </a:solidFill>
            </a:endParaRPr>
          </a:p>
          <a:p>
            <a:r>
              <a:rPr lang="fi-FI" i="1" dirty="0" smtClean="0">
                <a:solidFill>
                  <a:schemeClr val="bg1"/>
                </a:solidFill>
              </a:rPr>
              <a:t>Bill &amp; </a:t>
            </a:r>
            <a:r>
              <a:rPr lang="fi-FI" i="1" dirty="0" err="1" smtClean="0">
                <a:solidFill>
                  <a:schemeClr val="bg1"/>
                </a:solidFill>
              </a:rPr>
              <a:t>Melinda</a:t>
            </a:r>
            <a:r>
              <a:rPr lang="fi-FI" i="1" dirty="0" smtClean="0">
                <a:solidFill>
                  <a:schemeClr val="bg1"/>
                </a:solidFill>
              </a:rPr>
              <a:t> Gates </a:t>
            </a:r>
            <a:r>
              <a:rPr lang="fi-FI" i="1" dirty="0" err="1" smtClean="0">
                <a:solidFill>
                  <a:schemeClr val="bg1"/>
                </a:solidFill>
              </a:rPr>
              <a:t>Foundation</a:t>
            </a:r>
            <a:endParaRPr lang="fi-FI" i="1" dirty="0" smtClean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r="30616" b="7616"/>
          <a:stretch/>
        </p:blipFill>
        <p:spPr>
          <a:xfrm>
            <a:off x="252667" y="42143"/>
            <a:ext cx="1458491" cy="1521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954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1725614" y="2867456"/>
            <a:ext cx="218487" cy="2184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1038777">
            <a:off x="1949970" y="2411680"/>
            <a:ext cx="21571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CONTEÚDO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93684" y="300393"/>
            <a:ext cx="4596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Como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você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aprende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r="30616" b="7616"/>
          <a:stretch/>
        </p:blipFill>
        <p:spPr>
          <a:xfrm>
            <a:off x="252667" y="42143"/>
            <a:ext cx="1458491" cy="1521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649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45" t="6190" r="10897" b="5267"/>
          <a:stretch/>
        </p:blipFill>
        <p:spPr>
          <a:xfrm>
            <a:off x="4724505" y="1949632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83" y="523800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084" y="523800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83" y="1949632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5328" t="5230" r="6448" b="5406"/>
          <a:stretch/>
        </p:blipFill>
        <p:spPr>
          <a:xfrm>
            <a:off x="4724505" y="523800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6035" t="3812" r="5079" b="7784"/>
          <a:stretch/>
        </p:blipFill>
        <p:spPr>
          <a:xfrm>
            <a:off x="3389417" y="523800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3832" y="523800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2493" t="3689" r="6636" b="5133"/>
          <a:stretch/>
        </p:blipFill>
        <p:spPr>
          <a:xfrm>
            <a:off x="2040395" y="523800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l="2717" t="2441" r="2365" b="2890"/>
          <a:stretch/>
        </p:blipFill>
        <p:spPr>
          <a:xfrm>
            <a:off x="6051312" y="1949632"/>
            <a:ext cx="990554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/>
          <a:srcRect l="2680" t="2210" r="4878" b="3406"/>
          <a:stretch/>
        </p:blipFill>
        <p:spPr>
          <a:xfrm>
            <a:off x="2040395" y="1949632"/>
            <a:ext cx="1005628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/>
          <a:srcRect l="3939" t="3354" r="3929" b="4433"/>
          <a:stretch/>
        </p:blipFill>
        <p:spPr>
          <a:xfrm>
            <a:off x="3395648" y="1952655"/>
            <a:ext cx="990551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3832" y="1949632"/>
            <a:ext cx="993759" cy="993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483" y="3326578"/>
            <a:ext cx="1040706" cy="999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l="4354" t="3818" r="5639" b="7430"/>
          <a:stretch/>
        </p:blipFill>
        <p:spPr>
          <a:xfrm>
            <a:off x="2040395" y="3326579"/>
            <a:ext cx="1040706" cy="102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631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4447560" y="3885593"/>
            <a:ext cx="218487" cy="2184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626107">
            <a:off x="4645005" y="3922658"/>
            <a:ext cx="27025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SOCIALIZAÇÃO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993684" y="300393"/>
            <a:ext cx="5645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Com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quem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você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aprende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30616" b="7616"/>
          <a:stretch/>
        </p:blipFill>
        <p:spPr>
          <a:xfrm>
            <a:off x="252667" y="42143"/>
            <a:ext cx="1458491" cy="1521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0039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167" y="520777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932" y="520777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83" y="1949632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523" t="3811" r="3997" b="6831"/>
          <a:stretch/>
        </p:blipFill>
        <p:spPr>
          <a:xfrm>
            <a:off x="671050" y="523800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6035" t="3812" r="5079" b="7784"/>
          <a:stretch/>
        </p:blipFill>
        <p:spPr>
          <a:xfrm>
            <a:off x="6094517" y="526823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813" t="3290" r="2632" b="3454"/>
          <a:stretch/>
        </p:blipFill>
        <p:spPr>
          <a:xfrm>
            <a:off x="3383187" y="523800"/>
            <a:ext cx="1003012" cy="999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l="2089" t="3811" r="4016" b="4442"/>
          <a:stretch/>
        </p:blipFill>
        <p:spPr>
          <a:xfrm>
            <a:off x="4724505" y="526823"/>
            <a:ext cx="996782" cy="9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10504" y="3741247"/>
            <a:ext cx="71573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Quem</a:t>
            </a:r>
            <a:r>
              <a:rPr lang="en-US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66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você</a:t>
            </a:r>
            <a:r>
              <a:rPr lang="en-US" sz="6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segue?</a:t>
            </a:r>
            <a:endParaRPr lang="en-US" sz="6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7475" t="14433" r="17028" b="19603"/>
          <a:stretch/>
        </p:blipFill>
        <p:spPr>
          <a:xfrm>
            <a:off x="2034167" y="1949632"/>
            <a:ext cx="996782" cy="1003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470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32068" y="1968271"/>
            <a:ext cx="5561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Como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vemos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mercado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link">
            <a:hlinkClick r:id="rId2" action="ppaction://hlinksldjump"/>
          </p:cNvPr>
          <p:cNvSpPr/>
          <p:nvPr/>
        </p:nvSpPr>
        <p:spPr>
          <a:xfrm>
            <a:off x="3912938" y="3866149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link">
            <a:hlinkClick r:id="rId3" action="ppaction://hlinksldjump"/>
          </p:cNvPr>
          <p:cNvSpPr/>
          <p:nvPr/>
        </p:nvSpPr>
        <p:spPr>
          <a:xfrm>
            <a:off x="5665538" y="3866149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link">
            <a:hlinkClick r:id="rId4" action="ppaction://hlinksldjump"/>
          </p:cNvPr>
          <p:cNvSpPr/>
          <p:nvPr/>
        </p:nvSpPr>
        <p:spPr>
          <a:xfrm>
            <a:off x="7341937" y="3866149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link">
            <a:hlinkClick r:id="rId5" action="ppaction://hlinksldjump"/>
          </p:cNvPr>
          <p:cNvSpPr/>
          <p:nvPr/>
        </p:nvSpPr>
        <p:spPr>
          <a:xfrm>
            <a:off x="9094538" y="3866149"/>
            <a:ext cx="990599" cy="1048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4786" r="13674"/>
          <a:stretch/>
        </p:blipFill>
        <p:spPr>
          <a:xfrm>
            <a:off x="410546" y="1172150"/>
            <a:ext cx="2287734" cy="2169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658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2699" y="2023464"/>
            <a:ext cx="2851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Perspectivas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3" y="1259305"/>
            <a:ext cx="2256589" cy="2256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3692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briel_04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8" t="7197" r="40497" b="5594"/>
          <a:stretch/>
        </p:blipFill>
        <p:spPr>
          <a:xfrm>
            <a:off x="2727156" y="133684"/>
            <a:ext cx="3235157" cy="656389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33369" y="581251"/>
            <a:ext cx="1710399" cy="4171788"/>
            <a:chOff x="233369" y="581251"/>
            <a:chExt cx="1710399" cy="417178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3176" y="581251"/>
              <a:ext cx="1240592" cy="9685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369" y="1872118"/>
              <a:ext cx="1526671" cy="12008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017" y="3560398"/>
              <a:ext cx="1327023" cy="1192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34" name="Group 33"/>
          <p:cNvGrpSpPr/>
          <p:nvPr/>
        </p:nvGrpSpPr>
        <p:grpSpPr>
          <a:xfrm>
            <a:off x="1760040" y="159435"/>
            <a:ext cx="5167867" cy="5087447"/>
            <a:chOff x="1760040" y="159435"/>
            <a:chExt cx="5167867" cy="508744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1103" y="721364"/>
              <a:ext cx="617105" cy="6171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70865" y="2177582"/>
              <a:ext cx="617105" cy="6171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3760" y="1641079"/>
              <a:ext cx="617105" cy="6171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/>
            <a:srcRect l="2523" t="3811" r="3997" b="6831"/>
            <a:stretch/>
          </p:blipFill>
          <p:spPr>
            <a:xfrm>
              <a:off x="5526114" y="2870801"/>
              <a:ext cx="617105" cy="6171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3813" t="3290" r="2632" b="3454"/>
            <a:stretch/>
          </p:blipFill>
          <p:spPr>
            <a:xfrm>
              <a:off x="5213705" y="4627905"/>
              <a:ext cx="620962" cy="618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/>
            <a:srcRect l="2089" t="3811" r="4016" b="4442"/>
            <a:stretch/>
          </p:blipFill>
          <p:spPr>
            <a:xfrm>
              <a:off x="5345207" y="3580798"/>
              <a:ext cx="617105" cy="6171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/>
            <a:srcRect l="17475" t="14433" r="17028" b="19603"/>
            <a:stretch/>
          </p:blipFill>
          <p:spPr>
            <a:xfrm>
              <a:off x="2727156" y="4503302"/>
              <a:ext cx="617105" cy="6215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/>
            <a:srcRect l="4245" t="6190" r="10897" b="5267"/>
            <a:stretch/>
          </p:blipFill>
          <p:spPr>
            <a:xfrm>
              <a:off x="3166339" y="159435"/>
              <a:ext cx="561929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880387" y="3649940"/>
              <a:ext cx="561929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09174" y="186627"/>
              <a:ext cx="561929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0953" y="440400"/>
              <a:ext cx="561929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6"/>
            <a:srcRect l="5328" t="5230" r="6448" b="5406"/>
            <a:stretch/>
          </p:blipFill>
          <p:spPr>
            <a:xfrm>
              <a:off x="6365978" y="3487906"/>
              <a:ext cx="561929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7"/>
            <a:srcRect l="6035" t="3812" r="5079" b="7784"/>
            <a:stretch/>
          </p:blipFill>
          <p:spPr>
            <a:xfrm>
              <a:off x="2165227" y="1782999"/>
              <a:ext cx="561929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270865" y="1264199"/>
              <a:ext cx="561929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9"/>
            <a:srcRect l="2493" t="3689" r="6636" b="5133"/>
            <a:stretch/>
          </p:blipFill>
          <p:spPr>
            <a:xfrm>
              <a:off x="2339531" y="1002329"/>
              <a:ext cx="561929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0"/>
            <a:srcRect l="2717" t="2441" r="2365" b="2890"/>
            <a:stretch/>
          </p:blipFill>
          <p:spPr>
            <a:xfrm>
              <a:off x="2039249" y="3844777"/>
              <a:ext cx="558418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1"/>
            <a:srcRect l="2680" t="2210" r="4878" b="3406"/>
            <a:stretch/>
          </p:blipFill>
          <p:spPr>
            <a:xfrm>
              <a:off x="2599423" y="2444950"/>
              <a:ext cx="566916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2"/>
            <a:srcRect l="3939" t="3354" r="3929" b="4433"/>
            <a:stretch/>
          </p:blipFill>
          <p:spPr>
            <a:xfrm>
              <a:off x="1760040" y="2472529"/>
              <a:ext cx="558417" cy="5619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990753" y="4156719"/>
              <a:ext cx="560224" cy="5602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65227" y="3034458"/>
              <a:ext cx="586691" cy="5636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5"/>
            <a:srcRect l="4354" t="3818" r="5639" b="7430"/>
            <a:stretch/>
          </p:blipFill>
          <p:spPr>
            <a:xfrm>
              <a:off x="2990571" y="3071426"/>
              <a:ext cx="586692" cy="5785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7222079" y="214991"/>
            <a:ext cx="1921921" cy="6153746"/>
            <a:chOff x="7222079" y="214991"/>
            <a:chExt cx="1921921" cy="615374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472948" y="214991"/>
              <a:ext cx="1524000" cy="1524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222079" y="1509076"/>
              <a:ext cx="1543650" cy="15644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8"/>
            <a:srcRect l="27855" r="14834"/>
            <a:stretch/>
          </p:blipFill>
          <p:spPr>
            <a:xfrm>
              <a:off x="7679044" y="2557037"/>
              <a:ext cx="1317904" cy="12877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9"/>
            <a:srcRect l="30736" r="21270" b="31635"/>
            <a:stretch/>
          </p:blipFill>
          <p:spPr>
            <a:xfrm>
              <a:off x="7222079" y="3487906"/>
              <a:ext cx="1404592" cy="14035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0"/>
            <a:srcRect r="47775" b="24675"/>
            <a:stretch/>
          </p:blipFill>
          <p:spPr>
            <a:xfrm>
              <a:off x="7426158" y="4503302"/>
              <a:ext cx="1717842" cy="18654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768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0"/>
            <a:ext cx="79543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13400" y="6501031"/>
            <a:ext cx="292510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Desenvolvido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b="1" dirty="0" smtClean="0"/>
              <a:t>Jared Stein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114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96" y="0"/>
            <a:ext cx="8641404" cy="676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64894" y="6367165"/>
            <a:ext cx="292510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Desenvolvido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b="1" dirty="0" smtClean="0"/>
              <a:t>AJ </a:t>
            </a:r>
            <a:r>
              <a:rPr lang="en-US" b="1" dirty="0" err="1" smtClean="0"/>
              <a:t>Cann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632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45" y="190500"/>
            <a:ext cx="7940255" cy="666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0300" y="6443365"/>
            <a:ext cx="34417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Desenvolvido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pl-PL" b="1" dirty="0" err="1" smtClean="0"/>
              <a:t>D'Arcy</a:t>
            </a:r>
            <a:r>
              <a:rPr lang="pl-PL" b="1" dirty="0" smtClean="0"/>
              <a:t> Norman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41540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0100" y="6501031"/>
            <a:ext cx="45339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Desenvolvido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sv-SE" sz="1600" b="1" dirty="0" smtClean="0"/>
              <a:t>David </a:t>
            </a:r>
            <a:r>
              <a:rPr lang="sv-SE" sz="1600" b="1" dirty="0" err="1" smtClean="0"/>
              <a:t>Tosh</a:t>
            </a:r>
            <a:r>
              <a:rPr lang="sv-SE" sz="1600" b="1" dirty="0"/>
              <a:t> </a:t>
            </a:r>
            <a:r>
              <a:rPr lang="sv-SE" sz="1600" b="1" dirty="0" smtClean="0"/>
              <a:t>- </a:t>
            </a:r>
            <a:r>
              <a:rPr lang="en-US" sz="1600" dirty="0" err="1" smtClean="0"/>
              <a:t>Elgg</a:t>
            </a:r>
            <a:r>
              <a:rPr lang="en-US" sz="1600" dirty="0" smtClean="0"/>
              <a:t> (</a:t>
            </a:r>
            <a:r>
              <a:rPr lang="en-US" sz="1600" dirty="0" err="1" smtClean="0"/>
              <a:t>www.elgg.org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0793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0"/>
            <a:ext cx="8511438" cy="6845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309801" y="4940308"/>
            <a:ext cx="34417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Desenvolvido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pl-PL" b="1" dirty="0" err="1" smtClean="0"/>
              <a:t>D'Arcy</a:t>
            </a:r>
            <a:r>
              <a:rPr lang="pl-PL" b="1" dirty="0" smtClean="0"/>
              <a:t> Norman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xmlns="" val="40484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3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740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098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5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9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3181709" y="1324492"/>
            <a:ext cx="5940101" cy="5530094"/>
          </a:xfrm>
          <a:custGeom>
            <a:avLst/>
            <a:gdLst>
              <a:gd name="connsiteX0" fmla="*/ 1611338 w 5940101"/>
              <a:gd name="connsiteY0" fmla="*/ 13654 h 5530094"/>
              <a:gd name="connsiteX1" fmla="*/ 1269953 w 5940101"/>
              <a:gd name="connsiteY1" fmla="*/ 846582 h 5530094"/>
              <a:gd name="connsiteX2" fmla="*/ 1188020 w 5940101"/>
              <a:gd name="connsiteY2" fmla="*/ 1392764 h 5530094"/>
              <a:gd name="connsiteX3" fmla="*/ 846635 w 5940101"/>
              <a:gd name="connsiteY3" fmla="*/ 1665855 h 5530094"/>
              <a:gd name="connsiteX4" fmla="*/ 723737 w 5940101"/>
              <a:gd name="connsiteY4" fmla="*/ 2348583 h 5530094"/>
              <a:gd name="connsiteX5" fmla="*/ 628149 w 5940101"/>
              <a:gd name="connsiteY5" fmla="*/ 3085929 h 5530094"/>
              <a:gd name="connsiteX6" fmla="*/ 942223 w 5940101"/>
              <a:gd name="connsiteY6" fmla="*/ 4041748 h 5530094"/>
              <a:gd name="connsiteX7" fmla="*/ 737392 w 5940101"/>
              <a:gd name="connsiteY7" fmla="*/ 4396766 h 5530094"/>
              <a:gd name="connsiteX8" fmla="*/ 396007 w 5940101"/>
              <a:gd name="connsiteY8" fmla="*/ 5216040 h 5530094"/>
              <a:gd name="connsiteX9" fmla="*/ 0 w 5940101"/>
              <a:gd name="connsiteY9" fmla="*/ 5530094 h 5530094"/>
              <a:gd name="connsiteX10" fmla="*/ 5940101 w 5940101"/>
              <a:gd name="connsiteY10" fmla="*/ 5530094 h 5530094"/>
              <a:gd name="connsiteX11" fmla="*/ 5940101 w 5940101"/>
              <a:gd name="connsiteY11" fmla="*/ 0 h 5530094"/>
              <a:gd name="connsiteX12" fmla="*/ 1556716 w 5940101"/>
              <a:gd name="connsiteY12" fmla="*/ 13654 h 5530094"/>
              <a:gd name="connsiteX13" fmla="*/ 1611338 w 5940101"/>
              <a:gd name="connsiteY13" fmla="*/ 13654 h 553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40101" h="5530094">
                <a:moveTo>
                  <a:pt x="1611338" y="13654"/>
                </a:moveTo>
                <a:lnTo>
                  <a:pt x="1269953" y="846582"/>
                </a:lnTo>
                <a:lnTo>
                  <a:pt x="1188020" y="1392764"/>
                </a:lnTo>
                <a:lnTo>
                  <a:pt x="846635" y="1665855"/>
                </a:lnTo>
                <a:lnTo>
                  <a:pt x="723737" y="2348583"/>
                </a:lnTo>
                <a:lnTo>
                  <a:pt x="628149" y="3085929"/>
                </a:lnTo>
                <a:lnTo>
                  <a:pt x="942223" y="4041748"/>
                </a:lnTo>
                <a:lnTo>
                  <a:pt x="737392" y="4396766"/>
                </a:lnTo>
                <a:lnTo>
                  <a:pt x="396007" y="5216040"/>
                </a:lnTo>
                <a:lnTo>
                  <a:pt x="0" y="5530094"/>
                </a:lnTo>
                <a:lnTo>
                  <a:pt x="5940101" y="5530094"/>
                </a:lnTo>
                <a:lnTo>
                  <a:pt x="5940101" y="0"/>
                </a:lnTo>
                <a:lnTo>
                  <a:pt x="1556716" y="13654"/>
                </a:lnTo>
                <a:lnTo>
                  <a:pt x="1611338" y="13654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1803" y="1297175"/>
            <a:ext cx="350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Educação</a:t>
            </a:r>
            <a:r>
              <a:rPr lang="en-US" sz="3600" dirty="0" smtClean="0">
                <a:solidFill>
                  <a:schemeClr val="bg1"/>
                </a:solidFill>
              </a:rPr>
              <a:t> Formal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36622" y="1287908"/>
            <a:ext cx="350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Educação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Livre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5041" y="4342148"/>
            <a:ext cx="33046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Ensino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Fundamental</a:t>
            </a:r>
          </a:p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Ensino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Médio</a:t>
            </a: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EJA</a:t>
            </a:r>
          </a:p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Ensino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Superior</a:t>
            </a:r>
          </a:p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Pós-graduação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3386" y="4349570"/>
            <a:ext cx="47196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Cursos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de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Atualização</a:t>
            </a: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Idiomas</a:t>
            </a: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Cursos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Profissionalizantes</a:t>
            </a: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Preparatórios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Concursos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OAB,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etc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8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Certificações</a:t>
            </a:r>
            <a:endParaRPr lang="en-US" sz="28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72042" y="300393"/>
            <a:ext cx="5479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Como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vemos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o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mercado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Picture 24" descr="logo_portal_educacao_transparente.png"/>
          <p:cNvPicPr>
            <a:picLocks noChangeAspect="1"/>
          </p:cNvPicPr>
          <p:nvPr/>
        </p:nvPicPr>
        <p:blipFill rotWithShape="1">
          <a:blip r:embed="rId3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4786" r="13674"/>
          <a:stretch/>
        </p:blipFill>
        <p:spPr>
          <a:xfrm>
            <a:off x="355041" y="212198"/>
            <a:ext cx="1298439" cy="1231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959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944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2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009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9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141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859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93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626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30" y="215231"/>
            <a:ext cx="7304085" cy="5640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8515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631" y="3596108"/>
            <a:ext cx="39710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Guilherme Dias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@</a:t>
            </a:r>
            <a:r>
              <a:rPr lang="en-US" sz="2000" dirty="0" err="1" smtClean="0">
                <a:solidFill>
                  <a:srgbClr val="FFFFFF"/>
                </a:solidFill>
              </a:rPr>
              <a:t>guilhermefgdias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err="1" smtClean="0">
                <a:solidFill>
                  <a:srgbClr val="FFFFFF"/>
                </a:solidFill>
              </a:rPr>
              <a:t>guilherme@portaleducacao.com.br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err="1" smtClean="0">
                <a:solidFill>
                  <a:srgbClr val="FFFFFF"/>
                </a:solidFill>
              </a:rPr>
              <a:t>www.PortalEducacao.com.br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147" y="699832"/>
            <a:ext cx="83925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foce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ceu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profeçor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40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vossê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escreveria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acim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ctr"/>
            <a:endParaRPr lang="en-US" sz="4000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40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PARABÉNS</a:t>
            </a:r>
            <a:r>
              <a:rPr lang="en-US" sz="40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PROFESSOR</a:t>
            </a:r>
            <a:endParaRPr lang="en-US" sz="40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7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81468" y="1570274"/>
            <a:ext cx="1092364" cy="109236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</a:t>
            </a:r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 rot="20749938">
            <a:off x="156510" y="3454601"/>
            <a:ext cx="4234059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Somente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PDF</a:t>
            </a: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Reunião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conteúdos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Autoaprendizagem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pura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Sem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tutoria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Leitura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leitura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mais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leitura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" name="Picture 13" descr="logo_portal_educacao_transparente.png"/>
          <p:cNvPicPr>
            <a:picLocks noChangeAspect="1"/>
          </p:cNvPicPr>
          <p:nvPr/>
        </p:nvPicPr>
        <p:blipFill rotWithShape="1">
          <a:blip r:embed="rId3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4786" r="13674"/>
          <a:stretch/>
        </p:blipFill>
        <p:spPr>
          <a:xfrm>
            <a:off x="355041" y="212198"/>
            <a:ext cx="1298439" cy="1231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Freeform 12"/>
          <p:cNvSpPr/>
          <p:nvPr/>
        </p:nvSpPr>
        <p:spPr>
          <a:xfrm>
            <a:off x="3181709" y="1324492"/>
            <a:ext cx="5940101" cy="5530094"/>
          </a:xfrm>
          <a:custGeom>
            <a:avLst/>
            <a:gdLst>
              <a:gd name="connsiteX0" fmla="*/ 1611338 w 5940101"/>
              <a:gd name="connsiteY0" fmla="*/ 13654 h 5530094"/>
              <a:gd name="connsiteX1" fmla="*/ 1269953 w 5940101"/>
              <a:gd name="connsiteY1" fmla="*/ 846582 h 5530094"/>
              <a:gd name="connsiteX2" fmla="*/ 1188020 w 5940101"/>
              <a:gd name="connsiteY2" fmla="*/ 1392764 h 5530094"/>
              <a:gd name="connsiteX3" fmla="*/ 846635 w 5940101"/>
              <a:gd name="connsiteY3" fmla="*/ 1665855 h 5530094"/>
              <a:gd name="connsiteX4" fmla="*/ 723737 w 5940101"/>
              <a:gd name="connsiteY4" fmla="*/ 2348583 h 5530094"/>
              <a:gd name="connsiteX5" fmla="*/ 628149 w 5940101"/>
              <a:gd name="connsiteY5" fmla="*/ 3085929 h 5530094"/>
              <a:gd name="connsiteX6" fmla="*/ 942223 w 5940101"/>
              <a:gd name="connsiteY6" fmla="*/ 4041748 h 5530094"/>
              <a:gd name="connsiteX7" fmla="*/ 737392 w 5940101"/>
              <a:gd name="connsiteY7" fmla="*/ 4396766 h 5530094"/>
              <a:gd name="connsiteX8" fmla="*/ 396007 w 5940101"/>
              <a:gd name="connsiteY8" fmla="*/ 5216040 h 5530094"/>
              <a:gd name="connsiteX9" fmla="*/ 0 w 5940101"/>
              <a:gd name="connsiteY9" fmla="*/ 5530094 h 5530094"/>
              <a:gd name="connsiteX10" fmla="*/ 5940101 w 5940101"/>
              <a:gd name="connsiteY10" fmla="*/ 5530094 h 5530094"/>
              <a:gd name="connsiteX11" fmla="*/ 5940101 w 5940101"/>
              <a:gd name="connsiteY11" fmla="*/ 0 h 5530094"/>
              <a:gd name="connsiteX12" fmla="*/ 1556716 w 5940101"/>
              <a:gd name="connsiteY12" fmla="*/ 13654 h 5530094"/>
              <a:gd name="connsiteX13" fmla="*/ 1611338 w 5940101"/>
              <a:gd name="connsiteY13" fmla="*/ 13654 h 553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40101" h="5530094">
                <a:moveTo>
                  <a:pt x="1611338" y="13654"/>
                </a:moveTo>
                <a:lnTo>
                  <a:pt x="1269953" y="846582"/>
                </a:lnTo>
                <a:lnTo>
                  <a:pt x="1188020" y="1392764"/>
                </a:lnTo>
                <a:lnTo>
                  <a:pt x="846635" y="1665855"/>
                </a:lnTo>
                <a:lnTo>
                  <a:pt x="723737" y="2348583"/>
                </a:lnTo>
                <a:lnTo>
                  <a:pt x="628149" y="3085929"/>
                </a:lnTo>
                <a:lnTo>
                  <a:pt x="942223" y="4041748"/>
                </a:lnTo>
                <a:lnTo>
                  <a:pt x="737392" y="4396766"/>
                </a:lnTo>
                <a:lnTo>
                  <a:pt x="396007" y="5216040"/>
                </a:lnTo>
                <a:lnTo>
                  <a:pt x="0" y="5530094"/>
                </a:lnTo>
                <a:lnTo>
                  <a:pt x="5940101" y="5530094"/>
                </a:lnTo>
                <a:lnTo>
                  <a:pt x="5940101" y="0"/>
                </a:lnTo>
                <a:lnTo>
                  <a:pt x="1556716" y="13654"/>
                </a:lnTo>
                <a:lnTo>
                  <a:pt x="1611338" y="13654"/>
                </a:ln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6579" y="341350"/>
            <a:ext cx="410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Cursos</a:t>
            </a:r>
            <a:r>
              <a:rPr lang="en-US" sz="3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Livres</a:t>
            </a:r>
            <a:r>
              <a:rPr lang="en-US" sz="3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On-line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87992" y="1570274"/>
            <a:ext cx="1092364" cy="109236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+</a:t>
            </a:r>
            <a:endParaRPr lang="en-US" sz="9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713496">
            <a:off x="4745727" y="2632645"/>
            <a:ext cx="4383032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Conteúdo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interativo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Videoconferência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síncrona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Tutoria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especializada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Acompanhamento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pedagógico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Aulas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ao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vivo</a:t>
            </a: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Vídeos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animações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jogos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Monitoramento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satisfação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Interatividade</a:t>
            </a:r>
            <a:endParaRPr lang="en-US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58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47" t="30000" r="15846" b="17235"/>
          <a:stretch/>
        </p:blipFill>
        <p:spPr bwMode="auto">
          <a:xfrm>
            <a:off x="68275" y="1302242"/>
            <a:ext cx="9022977" cy="402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_portal_educacao_transparente.png"/>
          <p:cNvPicPr>
            <a:picLocks noChangeAspect="1"/>
          </p:cNvPicPr>
          <p:nvPr/>
        </p:nvPicPr>
        <p:blipFill rotWithShape="1">
          <a:blip r:embed="rId3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14786" r="13674"/>
          <a:stretch/>
        </p:blipFill>
        <p:spPr>
          <a:xfrm>
            <a:off x="355041" y="212198"/>
            <a:ext cx="1298439" cy="1231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16579" y="341350"/>
            <a:ext cx="4101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Cursos</a:t>
            </a:r>
            <a:r>
              <a:rPr lang="en-US" sz="3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Livres</a:t>
            </a:r>
            <a:r>
              <a:rPr lang="en-US" sz="36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On-line</a:t>
            </a:r>
            <a:endParaRPr lang="en-US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103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8804" y="2061850"/>
            <a:ext cx="5067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Pessoa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Física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X </a:t>
            </a:r>
            <a:r>
              <a:rPr lang="en-US" sz="4000" b="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Jurídica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37" r="29861"/>
          <a:stretch/>
        </p:blipFill>
        <p:spPr>
          <a:xfrm>
            <a:off x="538281" y="1334501"/>
            <a:ext cx="2238296" cy="2168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451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304608" y="1324492"/>
            <a:ext cx="5817202" cy="5530094"/>
          </a:xfrm>
          <a:custGeom>
            <a:avLst/>
            <a:gdLst>
              <a:gd name="connsiteX0" fmla="*/ 1611338 w 5940101"/>
              <a:gd name="connsiteY0" fmla="*/ 13654 h 5530094"/>
              <a:gd name="connsiteX1" fmla="*/ 1269953 w 5940101"/>
              <a:gd name="connsiteY1" fmla="*/ 846582 h 5530094"/>
              <a:gd name="connsiteX2" fmla="*/ 1188020 w 5940101"/>
              <a:gd name="connsiteY2" fmla="*/ 1392764 h 5530094"/>
              <a:gd name="connsiteX3" fmla="*/ 846635 w 5940101"/>
              <a:gd name="connsiteY3" fmla="*/ 1665855 h 5530094"/>
              <a:gd name="connsiteX4" fmla="*/ 723737 w 5940101"/>
              <a:gd name="connsiteY4" fmla="*/ 2348583 h 5530094"/>
              <a:gd name="connsiteX5" fmla="*/ 628149 w 5940101"/>
              <a:gd name="connsiteY5" fmla="*/ 3085929 h 5530094"/>
              <a:gd name="connsiteX6" fmla="*/ 942223 w 5940101"/>
              <a:gd name="connsiteY6" fmla="*/ 4041748 h 5530094"/>
              <a:gd name="connsiteX7" fmla="*/ 737392 w 5940101"/>
              <a:gd name="connsiteY7" fmla="*/ 4396766 h 5530094"/>
              <a:gd name="connsiteX8" fmla="*/ 396007 w 5940101"/>
              <a:gd name="connsiteY8" fmla="*/ 5216040 h 5530094"/>
              <a:gd name="connsiteX9" fmla="*/ 0 w 5940101"/>
              <a:gd name="connsiteY9" fmla="*/ 5530094 h 5530094"/>
              <a:gd name="connsiteX10" fmla="*/ 5940101 w 5940101"/>
              <a:gd name="connsiteY10" fmla="*/ 5530094 h 5530094"/>
              <a:gd name="connsiteX11" fmla="*/ 5940101 w 5940101"/>
              <a:gd name="connsiteY11" fmla="*/ 0 h 5530094"/>
              <a:gd name="connsiteX12" fmla="*/ 1556716 w 5940101"/>
              <a:gd name="connsiteY12" fmla="*/ 13654 h 5530094"/>
              <a:gd name="connsiteX13" fmla="*/ 1611338 w 5940101"/>
              <a:gd name="connsiteY13" fmla="*/ 13654 h 5530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40101" h="5530094">
                <a:moveTo>
                  <a:pt x="1611338" y="13654"/>
                </a:moveTo>
                <a:lnTo>
                  <a:pt x="1269953" y="846582"/>
                </a:lnTo>
                <a:lnTo>
                  <a:pt x="1188020" y="1392764"/>
                </a:lnTo>
                <a:lnTo>
                  <a:pt x="846635" y="1665855"/>
                </a:lnTo>
                <a:lnTo>
                  <a:pt x="723737" y="2348583"/>
                </a:lnTo>
                <a:lnTo>
                  <a:pt x="628149" y="3085929"/>
                </a:lnTo>
                <a:lnTo>
                  <a:pt x="942223" y="4041748"/>
                </a:lnTo>
                <a:lnTo>
                  <a:pt x="737392" y="4396766"/>
                </a:lnTo>
                <a:lnTo>
                  <a:pt x="396007" y="5216040"/>
                </a:lnTo>
                <a:lnTo>
                  <a:pt x="0" y="5530094"/>
                </a:lnTo>
                <a:lnTo>
                  <a:pt x="5940101" y="5530094"/>
                </a:lnTo>
                <a:lnTo>
                  <a:pt x="5940101" y="0"/>
                </a:lnTo>
                <a:lnTo>
                  <a:pt x="1556716" y="13654"/>
                </a:lnTo>
                <a:lnTo>
                  <a:pt x="1611338" y="13654"/>
                </a:lnTo>
                <a:close/>
              </a:path>
            </a:pathLst>
          </a:custGeom>
          <a:solidFill>
            <a:schemeClr val="accent3">
              <a:lumMod val="75000"/>
              <a:alpha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1803" y="1338140"/>
            <a:ext cx="350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Pessoa </a:t>
            </a:r>
            <a:r>
              <a:rPr lang="en-US" sz="3600" dirty="0" err="1" smtClean="0">
                <a:solidFill>
                  <a:schemeClr val="bg1"/>
                </a:solidFill>
              </a:rPr>
              <a:t>Física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36622" y="1328873"/>
            <a:ext cx="350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Pessoa </a:t>
            </a:r>
            <a:r>
              <a:rPr lang="en-US" sz="3600" dirty="0" err="1" smtClean="0">
                <a:solidFill>
                  <a:schemeClr val="bg1"/>
                </a:solidFill>
              </a:rPr>
              <a:t>Jurídica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831" y="2212027"/>
            <a:ext cx="394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Cursos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Longos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(80+ </a:t>
            </a:r>
            <a:r>
              <a:rPr lang="en-US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horas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3047" y="2212027"/>
            <a:ext cx="420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Cursos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Curtos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(30 min)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182" y="2910601"/>
            <a:ext cx="394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Tutoria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79398" y="2910601"/>
            <a:ext cx="420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Autoinstrucional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182" y="3595522"/>
            <a:ext cx="394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Conteúdo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amplo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9398" y="3595522"/>
            <a:ext cx="420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Conteúdo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específico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4832" y="4305388"/>
            <a:ext cx="4233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Certificado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é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importante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3049" y="4305388"/>
            <a:ext cx="420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Certificado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é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irrelevante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4832" y="4987411"/>
            <a:ext cx="4233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Incentivo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interno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93049" y="4987411"/>
            <a:ext cx="420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Incentivo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externo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8492" y="5649376"/>
            <a:ext cx="4233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Eu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busco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conhecimento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06709" y="5649376"/>
            <a:ext cx="4205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empresa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me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dá</a:t>
            </a:r>
            <a:r>
              <a:rPr lang="en-US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 </a:t>
            </a:r>
            <a:r>
              <a:rPr lang="en-US" sz="28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conhecimento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ogo_portal_educacao_transparente.png"/>
          <p:cNvPicPr>
            <a:picLocks noChangeAspect="1"/>
          </p:cNvPicPr>
          <p:nvPr/>
        </p:nvPicPr>
        <p:blipFill rotWithShape="1">
          <a:blip r:embed="rId3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772042" y="300393"/>
            <a:ext cx="49503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Pessoa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Física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X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Jurídica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437" r="29861"/>
          <a:stretch/>
        </p:blipFill>
        <p:spPr>
          <a:xfrm>
            <a:off x="218492" y="150950"/>
            <a:ext cx="1479297" cy="143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698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8" name="Elipse 3"/>
          <p:cNvSpPr/>
          <p:nvPr/>
        </p:nvSpPr>
        <p:spPr>
          <a:xfrm>
            <a:off x="2778336" y="1506786"/>
            <a:ext cx="3312368" cy="137604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5"/>
          <p:cNvSpPr txBox="1"/>
          <p:nvPr/>
        </p:nvSpPr>
        <p:spPr>
          <a:xfrm>
            <a:off x="2627784" y="1844824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Competências</a:t>
            </a:r>
            <a:endParaRPr lang="pt-BR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Retângulo de cantos arredondados 6"/>
          <p:cNvSpPr/>
          <p:nvPr/>
        </p:nvSpPr>
        <p:spPr>
          <a:xfrm>
            <a:off x="309960" y="3140968"/>
            <a:ext cx="2736304" cy="14102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</a:t>
            </a:r>
            <a:endParaRPr lang="pt-BR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Retângulo de cantos arredondados 7"/>
          <p:cNvSpPr/>
          <p:nvPr/>
        </p:nvSpPr>
        <p:spPr>
          <a:xfrm>
            <a:off x="3141936" y="3140968"/>
            <a:ext cx="2736304" cy="14102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</a:t>
            </a:r>
            <a:endParaRPr lang="pt-BR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Retângulo de cantos arredondados 8"/>
          <p:cNvSpPr/>
          <p:nvPr/>
        </p:nvSpPr>
        <p:spPr>
          <a:xfrm>
            <a:off x="5974060" y="3140968"/>
            <a:ext cx="2736304" cy="14102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endParaRPr lang="pt-BR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tângulo de cantos arredondados 11"/>
          <p:cNvSpPr/>
          <p:nvPr/>
        </p:nvSpPr>
        <p:spPr>
          <a:xfrm>
            <a:off x="5974060" y="4653136"/>
            <a:ext cx="2736304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ATITUDES</a:t>
            </a:r>
            <a:endParaRPr lang="pt-BR" sz="2400" dirty="0"/>
          </a:p>
        </p:txBody>
      </p:sp>
      <p:sp>
        <p:nvSpPr>
          <p:cNvPr id="14" name="Retângulo de cantos arredondados 12"/>
          <p:cNvSpPr/>
          <p:nvPr/>
        </p:nvSpPr>
        <p:spPr>
          <a:xfrm>
            <a:off x="3141936" y="4653136"/>
            <a:ext cx="2736304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HABILIDADES</a:t>
            </a:r>
            <a:endParaRPr lang="pt-BR" sz="2400" dirty="0"/>
          </a:p>
        </p:txBody>
      </p:sp>
      <p:sp>
        <p:nvSpPr>
          <p:cNvPr id="15" name="Retângulo de cantos arredondados 13"/>
          <p:cNvSpPr/>
          <p:nvPr/>
        </p:nvSpPr>
        <p:spPr>
          <a:xfrm>
            <a:off x="309960" y="4653136"/>
            <a:ext cx="2736304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 smtClean="0"/>
              <a:t>CONHECIMENTOS</a:t>
            </a:r>
            <a:endParaRPr lang="pt-BR" sz="2400" dirty="0"/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72042" y="300393"/>
            <a:ext cx="4736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Educação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Corporativa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437" r="29861"/>
          <a:stretch/>
        </p:blipFill>
        <p:spPr>
          <a:xfrm>
            <a:off x="218492" y="150950"/>
            <a:ext cx="1479297" cy="143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logo_portal_educacao_transparente.png"/>
          <p:cNvPicPr>
            <a:picLocks noChangeAspect="1"/>
          </p:cNvPicPr>
          <p:nvPr/>
        </p:nvPicPr>
        <p:blipFill rotWithShape="1">
          <a:blip r:embed="rId4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22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873"/>
            <a:ext cx="9144000" cy="5549900"/>
          </a:xfrm>
          <a:prstGeom prst="rect">
            <a:avLst/>
          </a:prstGeom>
        </p:spPr>
      </p:pic>
      <p:sp>
        <p:nvSpPr>
          <p:cNvPr id="8" name="Retângulo de cantos arredondados 3"/>
          <p:cNvSpPr/>
          <p:nvPr/>
        </p:nvSpPr>
        <p:spPr>
          <a:xfrm>
            <a:off x="899592" y="3140968"/>
            <a:ext cx="7344816" cy="8378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Missão | Visão | Valores</a:t>
            </a:r>
          </a:p>
        </p:txBody>
      </p:sp>
      <p:sp>
        <p:nvSpPr>
          <p:cNvPr id="9" name="Elipse 4"/>
          <p:cNvSpPr/>
          <p:nvPr/>
        </p:nvSpPr>
        <p:spPr>
          <a:xfrm>
            <a:off x="768648" y="1412776"/>
            <a:ext cx="3587328" cy="172819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5"/>
          <p:cNvSpPr txBox="1"/>
          <p:nvPr/>
        </p:nvSpPr>
        <p:spPr>
          <a:xfrm>
            <a:off x="755576" y="1750814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ESTRATÉGIAS DE NEGÓCIOS</a:t>
            </a:r>
            <a:endParaRPr lang="pt-BR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Elipse 7"/>
          <p:cNvSpPr/>
          <p:nvPr/>
        </p:nvSpPr>
        <p:spPr>
          <a:xfrm>
            <a:off x="4742160" y="1412776"/>
            <a:ext cx="3587328" cy="172819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8"/>
          <p:cNvSpPr txBox="1"/>
          <p:nvPr/>
        </p:nvSpPr>
        <p:spPr>
          <a:xfrm>
            <a:off x="4729088" y="162880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DNA DA EMPRESA</a:t>
            </a:r>
            <a:endParaRPr lang="pt-BR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Retângulo de cantos arredondados 9"/>
          <p:cNvSpPr/>
          <p:nvPr/>
        </p:nvSpPr>
        <p:spPr>
          <a:xfrm>
            <a:off x="899592" y="4077072"/>
            <a:ext cx="7344816" cy="8378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Mercado | Concorrência</a:t>
            </a:r>
          </a:p>
        </p:txBody>
      </p:sp>
      <p:sp>
        <p:nvSpPr>
          <p:cNvPr id="14" name="Retângulo de cantos arredondados 10"/>
          <p:cNvSpPr/>
          <p:nvPr/>
        </p:nvSpPr>
        <p:spPr>
          <a:xfrm>
            <a:off x="899592" y="5000476"/>
            <a:ext cx="7344816" cy="8378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Produtos | Serviços</a:t>
            </a:r>
          </a:p>
        </p:txBody>
      </p:sp>
      <p:sp>
        <p:nvSpPr>
          <p:cNvPr id="15" name="Retângulo de cantos arredondados 11"/>
          <p:cNvSpPr/>
          <p:nvPr/>
        </p:nvSpPr>
        <p:spPr>
          <a:xfrm>
            <a:off x="899592" y="5915179"/>
            <a:ext cx="7344816" cy="8378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Sistemas | Processos | Práticas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13432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72042" y="300393"/>
            <a:ext cx="4736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Educação</a:t>
            </a:r>
            <a:r>
              <a:rPr lang="en-US" sz="4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Corporativa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437" r="29861"/>
          <a:stretch/>
        </p:blipFill>
        <p:spPr>
          <a:xfrm>
            <a:off x="218492" y="150950"/>
            <a:ext cx="1479297" cy="143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logo_portal_educacao_transparente.png"/>
          <p:cNvPicPr>
            <a:picLocks noChangeAspect="1"/>
          </p:cNvPicPr>
          <p:nvPr/>
        </p:nvPicPr>
        <p:blipFill rotWithShape="1">
          <a:blip r:embed="rId4">
            <a:alphaModFix amt="8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90" r="22930" b="40382"/>
          <a:stretch/>
        </p:blipFill>
        <p:spPr>
          <a:xfrm>
            <a:off x="443523" y="535441"/>
            <a:ext cx="7910956" cy="442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070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</TotalTime>
  <Words>361</Words>
  <Application>Microsoft Office PowerPoint</Application>
  <PresentationFormat>Apresentação na tela (4:3)</PresentationFormat>
  <Paragraphs>135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Portal Educacao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Guilherme Dias</dc:creator>
  <cp:lastModifiedBy>João Mattar</cp:lastModifiedBy>
  <cp:revision>87</cp:revision>
  <dcterms:created xsi:type="dcterms:W3CDTF">2011-10-04T18:12:49Z</dcterms:created>
  <dcterms:modified xsi:type="dcterms:W3CDTF">2011-10-15T10:56:54Z</dcterms:modified>
</cp:coreProperties>
</file>