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19" r:id="rId4"/>
    <p:sldId id="322" r:id="rId5"/>
    <p:sldId id="323" r:id="rId6"/>
    <p:sldId id="310" r:id="rId7"/>
    <p:sldId id="320" r:id="rId8"/>
    <p:sldId id="321" r:id="rId9"/>
    <p:sldId id="326" r:id="rId10"/>
    <p:sldId id="327" r:id="rId11"/>
    <p:sldId id="263" r:id="rId12"/>
    <p:sldId id="324" r:id="rId13"/>
    <p:sldId id="318" r:id="rId14"/>
    <p:sldId id="315" r:id="rId15"/>
    <p:sldId id="316" r:id="rId16"/>
    <p:sldId id="264" r:id="rId17"/>
    <p:sldId id="265" r:id="rId18"/>
    <p:sldId id="266" r:id="rId19"/>
    <p:sldId id="325" r:id="rId20"/>
    <p:sldId id="292" r:id="rId21"/>
    <p:sldId id="258" r:id="rId22"/>
    <p:sldId id="312" r:id="rId23"/>
    <p:sldId id="31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isinos"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Espaço Reservado para Data 3"/>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5" name="Espaço Reservado para Rodapé 4"/>
          <p:cNvSpPr>
            <a:spLocks noGrp="1"/>
          </p:cNvSpPr>
          <p:nvPr>
            <p:ph type="ftr" sz="quarter" idx="11"/>
          </p:nvPr>
        </p:nvSpPr>
        <p:spPr/>
        <p:txBody>
          <a:bodyPr/>
          <a:lstStyle/>
          <a:p>
            <a:endParaRPr lang="en-US"/>
          </a:p>
        </p:txBody>
      </p:sp>
      <p:sp>
        <p:nvSpPr>
          <p:cNvPr id="6" name="Espaço Reservado para Número de Slide 5"/>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4"/>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6"/>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8" name="Espaço Reservado para Rodapé 7"/>
          <p:cNvSpPr>
            <a:spLocks noGrp="1"/>
          </p:cNvSpPr>
          <p:nvPr>
            <p:ph type="ftr" sz="quarter" idx="11"/>
          </p:nvPr>
        </p:nvSpPr>
        <p:spPr/>
        <p:txBody>
          <a:bodyPr/>
          <a:lstStyle/>
          <a:p>
            <a:endParaRPr lang="en-US"/>
          </a:p>
        </p:txBody>
      </p:sp>
      <p:sp>
        <p:nvSpPr>
          <p:cNvPr id="9" name="Espaço Reservado para Número de Slide 8"/>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Data 2"/>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4" name="Espaço Reservado para Rodapé 3"/>
          <p:cNvSpPr>
            <a:spLocks noGrp="1"/>
          </p:cNvSpPr>
          <p:nvPr>
            <p:ph type="ftr" sz="quarter" idx="11"/>
          </p:nvPr>
        </p:nvSpPr>
        <p:spPr/>
        <p:txBody>
          <a:bodyPr/>
          <a:lstStyle/>
          <a:p>
            <a:endParaRPr lang="en-US"/>
          </a:p>
        </p:txBody>
      </p:sp>
      <p:sp>
        <p:nvSpPr>
          <p:cNvPr id="5" name="Espaço Reservado para Número de Slide 4"/>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3" name="Espaço Reservado para Rodapé 2"/>
          <p:cNvSpPr>
            <a:spLocks noGrp="1"/>
          </p:cNvSpPr>
          <p:nvPr>
            <p:ph type="ftr" sz="quarter" idx="1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1E11043-5707-459A-BCBD-56C2F7B585A5}" type="datetimeFigureOut">
              <a:rPr lang="en-US" smtClean="0"/>
              <a:pPr/>
              <a:t>10/14/2011</a:t>
            </a:fld>
            <a:endParaRPr lang="en-US"/>
          </a:p>
        </p:txBody>
      </p:sp>
      <p:sp>
        <p:nvSpPr>
          <p:cNvPr id="6" name="Espaço Reservado para Rodapé 5"/>
          <p:cNvSpPr>
            <a:spLocks noGrp="1"/>
          </p:cNvSpPr>
          <p:nvPr>
            <p:ph type="ftr" sz="quarter" idx="11"/>
          </p:nvPr>
        </p:nvSpPr>
        <p:spPr/>
        <p:txBody>
          <a:bodyPr/>
          <a:lstStyle/>
          <a:p>
            <a:endParaRPr lang="en-US"/>
          </a:p>
        </p:txBody>
      </p:sp>
      <p:sp>
        <p:nvSpPr>
          <p:cNvPr id="7" name="Espaço Reservado para Número de Slide 6"/>
          <p:cNvSpPr>
            <a:spLocks noGrp="1"/>
          </p:cNvSpPr>
          <p:nvPr>
            <p:ph type="sldNum" sz="quarter" idx="12"/>
          </p:nvPr>
        </p:nvSpPr>
        <p:spPr/>
        <p:txBody>
          <a:bodyPr/>
          <a:lstStyle/>
          <a:p>
            <a:fld id="{C0AF5FC2-C53D-4A95-811D-978F8439A32D}"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11043-5707-459A-BCBD-56C2F7B585A5}" type="datetimeFigureOut">
              <a:rPr lang="en-US" smtClean="0"/>
              <a:pPr/>
              <a:t>10/14/2011</a:t>
            </a:fld>
            <a:endParaRPr lang="en-US"/>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F5FC2-C53D-4A95-811D-978F8439A32D}"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usanel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t.wikipedia.org/w/index.php?title=Venkat_Ramaswamy&amp;action=edit&amp;redlink=1" TargetMode="External"/><Relationship Id="rId2" Type="http://schemas.openxmlformats.org/officeDocument/2006/relationships/hyperlink" Target="http://pt.wikipedia.org/w/index.php?title=C._K._Prahalad&amp;action=edit&amp;redlink=1" TargetMode="External"/><Relationship Id="rId1" Type="http://schemas.openxmlformats.org/officeDocument/2006/relationships/slideLayout" Target="../slideLayouts/slideLayout6.xml"/><Relationship Id="rId4" Type="http://schemas.openxmlformats.org/officeDocument/2006/relationships/hyperlink" Target="file:///\\en.wikipedia.org\wiki\co-creat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comscore.com/por/Press_Events/Presentations_Whitepapers/2011/State_of_the_Internet_in_Brazil"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NAllFWSl998&amp;feature=youtube_gdata_player"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www.clipnaweb.com.br/estacio/consulta/materia.asp?mat=8266&amp;cliente=estacio&am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dinheiroponto.com/2008/10/a-tendencia-dos-negocios-na-internet.html"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nespresso.com/design/" TargetMode="External"/><Relationship Id="rId7" Type="http://schemas.openxmlformats.org/officeDocument/2006/relationships/hyperlink" Target="http://blog.fabioseixas.com.br/archives/2006/06/cocriacao_novo_1.html" TargetMode="External"/><Relationship Id="rId2" Type="http://schemas.openxmlformats.org/officeDocument/2006/relationships/hyperlink" Target="http://www.camiseteria.com/" TargetMode="External"/><Relationship Id="rId1" Type="http://schemas.openxmlformats.org/officeDocument/2006/relationships/slideLayout" Target="../slideLayouts/slideLayout2.xml"/><Relationship Id="rId6" Type="http://schemas.openxmlformats.org/officeDocument/2006/relationships/hyperlink" Target="http://www.electrolux.com/designlab/" TargetMode="External"/><Relationship Id="rId5" Type="http://schemas.openxmlformats.org/officeDocument/2006/relationships/hyperlink" Target="http://lword.fanlib.com/" TargetMode="External"/><Relationship Id="rId4" Type="http://schemas.openxmlformats.org/officeDocument/2006/relationships/hyperlink" Target="http://conceptlounge.nokia.b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pt-BR" sz="4000"/>
              <a:t/>
            </a:r>
            <a:br>
              <a:rPr lang="pt-BR" sz="4000"/>
            </a:br>
            <a:r>
              <a:rPr lang="pt-BR" sz="4000"/>
              <a:t/>
            </a:r>
            <a:br>
              <a:rPr lang="pt-BR" sz="4000"/>
            </a:br>
            <a:r>
              <a:rPr lang="pt-BR" sz="4000"/>
              <a:t/>
            </a:r>
            <a:br>
              <a:rPr lang="pt-BR" sz="4000"/>
            </a:br>
            <a:r>
              <a:rPr lang="pt-BR" sz="4000"/>
              <a:t/>
            </a:r>
            <a:br>
              <a:rPr lang="pt-BR" sz="4000"/>
            </a:br>
            <a:endParaRPr lang="pt-BR"/>
          </a:p>
        </p:txBody>
      </p:sp>
      <p:sp>
        <p:nvSpPr>
          <p:cNvPr id="2051" name="Rectangle 3"/>
          <p:cNvSpPr>
            <a:spLocks noGrp="1" noChangeArrowheads="1"/>
          </p:cNvSpPr>
          <p:nvPr>
            <p:ph type="subTitle" idx="1"/>
          </p:nvPr>
        </p:nvSpPr>
        <p:spPr>
          <a:xfrm>
            <a:off x="1476375" y="1989138"/>
            <a:ext cx="6400800" cy="1752600"/>
          </a:xfrm>
        </p:spPr>
        <p:txBody>
          <a:bodyPr>
            <a:normAutofit fontScale="25000" lnSpcReduction="20000"/>
          </a:bodyPr>
          <a:lstStyle/>
          <a:p>
            <a:pPr>
              <a:lnSpc>
                <a:spcPct val="80000"/>
              </a:lnSpc>
            </a:pPr>
            <a:r>
              <a:rPr lang="pt-BR" sz="12800" b="1" dirty="0" smtClean="0"/>
              <a:t>Gestão em </a:t>
            </a:r>
            <a:r>
              <a:rPr lang="pt-BR" sz="12800" b="1" dirty="0" err="1" smtClean="0"/>
              <a:t>EaD</a:t>
            </a:r>
            <a:r>
              <a:rPr lang="pt-BR" sz="12800" b="1" dirty="0" smtClean="0"/>
              <a:t> x Multiplicidade de Cenários</a:t>
            </a:r>
            <a:endParaRPr lang="pt-BR" sz="12800" b="1" dirty="0"/>
          </a:p>
          <a:p>
            <a:pPr>
              <a:lnSpc>
                <a:spcPct val="80000"/>
              </a:lnSpc>
            </a:pPr>
            <a:endParaRPr lang="pt-BR" sz="12800" b="1" dirty="0"/>
          </a:p>
          <a:p>
            <a:pPr>
              <a:lnSpc>
                <a:spcPct val="80000"/>
              </a:lnSpc>
            </a:pPr>
            <a:r>
              <a:rPr lang="pt-BR" sz="12800" dirty="0"/>
              <a:t>Susane Garrido</a:t>
            </a:r>
          </a:p>
          <a:p>
            <a:pPr>
              <a:lnSpc>
                <a:spcPct val="80000"/>
              </a:lnSpc>
            </a:pPr>
            <a:r>
              <a:rPr lang="pt-BR" sz="12800" dirty="0">
                <a:hlinkClick r:id="rId2"/>
              </a:rPr>
              <a:t>susanelg@gmail.com</a:t>
            </a:r>
            <a:endParaRPr lang="pt-BR" sz="12800" dirty="0"/>
          </a:p>
          <a:p>
            <a:pPr>
              <a:lnSpc>
                <a:spcPct val="80000"/>
              </a:lnSpc>
            </a:pPr>
            <a:r>
              <a:rPr lang="pt-BR" sz="12800" dirty="0" err="1"/>
              <a:t>Facebook</a:t>
            </a:r>
            <a:r>
              <a:rPr lang="pt-BR" sz="12800" dirty="0"/>
              <a:t>: Susane Garrido</a:t>
            </a:r>
          </a:p>
          <a:p>
            <a:pPr>
              <a:lnSpc>
                <a:spcPct val="80000"/>
              </a:lnSpc>
            </a:pPr>
            <a:r>
              <a:rPr lang="pt-BR" sz="12800" dirty="0" err="1"/>
              <a:t>Twitter</a:t>
            </a:r>
            <a:r>
              <a:rPr lang="pt-BR" sz="12800" dirty="0"/>
              <a:t>: @</a:t>
            </a:r>
            <a:r>
              <a:rPr lang="pt-BR" sz="12800" dirty="0" err="1"/>
              <a:t>susanelg</a:t>
            </a:r>
            <a:r>
              <a:rPr lang="pt-BR" sz="12800" dirty="0"/>
              <a:t> </a:t>
            </a:r>
          </a:p>
          <a:p>
            <a:pPr>
              <a:lnSpc>
                <a:spcPct val="80000"/>
              </a:lnSpc>
            </a:pPr>
            <a:endParaRPr lang="pt-BR" sz="2800" dirty="0"/>
          </a:p>
          <a:p>
            <a:pPr>
              <a:lnSpc>
                <a:spcPct val="80000"/>
              </a:lnSpc>
            </a:pPr>
            <a:endParaRPr lang="pt-BR"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44562"/>
          </a:xfrm>
        </p:spPr>
        <p:txBody>
          <a:bodyPr>
            <a:normAutofit/>
          </a:bodyPr>
          <a:lstStyle/>
          <a:p>
            <a:r>
              <a:rPr lang="pt-BR" sz="3200" dirty="0" smtClean="0"/>
              <a:t>Cases de empregos</a:t>
            </a:r>
            <a:endParaRPr lang="pt-BR" sz="3200" dirty="0"/>
          </a:p>
        </p:txBody>
      </p:sp>
      <p:sp>
        <p:nvSpPr>
          <p:cNvPr id="3" name="Espaço Reservado para Conteúdo 2"/>
          <p:cNvSpPr>
            <a:spLocks noGrp="1"/>
          </p:cNvSpPr>
          <p:nvPr>
            <p:ph idx="1"/>
          </p:nvPr>
        </p:nvSpPr>
        <p:spPr>
          <a:xfrm>
            <a:off x="381000" y="1143000"/>
            <a:ext cx="8382000" cy="4525963"/>
          </a:xfrm>
        </p:spPr>
        <p:txBody>
          <a:bodyPr>
            <a:noAutofit/>
          </a:bodyPr>
          <a:lstStyle/>
          <a:p>
            <a:r>
              <a:rPr lang="pt-BR" sz="2000" dirty="0">
                <a:solidFill>
                  <a:schemeClr val="bg2">
                    <a:lumMod val="25000"/>
                  </a:schemeClr>
                </a:solidFill>
              </a:rPr>
              <a:t>O caso da </a:t>
            </a:r>
            <a:r>
              <a:rPr lang="pt-BR" sz="2000" dirty="0" err="1">
                <a:solidFill>
                  <a:schemeClr val="bg2">
                    <a:lumMod val="25000"/>
                  </a:schemeClr>
                </a:solidFill>
              </a:rPr>
              <a:t>Allis</a:t>
            </a:r>
            <a:r>
              <a:rPr lang="pt-BR" sz="2000" dirty="0">
                <a:solidFill>
                  <a:schemeClr val="bg2">
                    <a:lumMod val="25000"/>
                  </a:schemeClr>
                </a:solidFill>
              </a:rPr>
              <a:t>, consultoria de gestão de pessoas, ilustra bem este momento do mercado. A empresa espera para este ano um crescimento de 40% no número de contratações, e pretende abrir 28 150 vagas, sendo 14 280 delas só no Sudeste. Há 1 600 posições para profissionais com formação superior e mais 120 cargos para executivos.</a:t>
            </a:r>
            <a:br>
              <a:rPr lang="pt-BR" sz="2000" dirty="0">
                <a:solidFill>
                  <a:schemeClr val="bg2">
                    <a:lumMod val="25000"/>
                  </a:schemeClr>
                </a:solidFill>
              </a:rPr>
            </a:br>
            <a:r>
              <a:rPr lang="pt-BR" sz="2000" dirty="0">
                <a:solidFill>
                  <a:schemeClr val="bg2">
                    <a:lumMod val="25000"/>
                  </a:schemeClr>
                </a:solidFill>
              </a:rPr>
              <a:t/>
            </a:r>
            <a:br>
              <a:rPr lang="pt-BR" sz="2000" dirty="0">
                <a:solidFill>
                  <a:schemeClr val="bg2">
                    <a:lumMod val="25000"/>
                  </a:schemeClr>
                </a:solidFill>
              </a:rPr>
            </a:br>
            <a:r>
              <a:rPr lang="pt-BR" sz="2000" dirty="0">
                <a:solidFill>
                  <a:schemeClr val="bg2">
                    <a:lumMod val="25000"/>
                  </a:schemeClr>
                </a:solidFill>
              </a:rPr>
              <a:t>O setor de serviços também se beneficia das melhores condições de renda da população, que passa a gastar mais em itens que antes não cabiam no orçamento. Segmentos como aviação civil e saúde ilustram bem essa situação — ambos estão crescendo e recrutando em razão da maior demanda do consumidor</a:t>
            </a:r>
            <a:r>
              <a:rPr lang="pt-BR" sz="2000" dirty="0" smtClean="0">
                <a:solidFill>
                  <a:schemeClr val="bg2">
                    <a:lumMod val="25000"/>
                  </a:schemeClr>
                </a:solidFill>
              </a:rPr>
              <a:t>.</a:t>
            </a:r>
            <a:r>
              <a:rPr lang="pt-BR" sz="2000" dirty="0"/>
              <a:t/>
            </a:r>
            <a:br>
              <a:rPr lang="pt-BR" sz="2000" dirty="0"/>
            </a:br>
            <a:endParaRPr lang="pt-BR" sz="2000" dirty="0" smtClean="0"/>
          </a:p>
          <a:p>
            <a:r>
              <a:rPr lang="pt-BR" sz="2000" dirty="0">
                <a:solidFill>
                  <a:schemeClr val="bg2">
                    <a:lumMod val="25000"/>
                  </a:schemeClr>
                </a:solidFill>
              </a:rPr>
              <a:t>A Azul Linhas Aéreas, com sede em Campinas, no interior de São Paulo, foi a empresa que mais cresceu entre as companhias aéreas no último ano, segundo dados da Agência Nacional de Aviação Civil (</a:t>
            </a:r>
            <a:r>
              <a:rPr lang="pt-BR" sz="2000" dirty="0" err="1">
                <a:solidFill>
                  <a:schemeClr val="bg2">
                    <a:lumMod val="25000"/>
                  </a:schemeClr>
                </a:solidFill>
              </a:rPr>
              <a:t>Anac</a:t>
            </a:r>
            <a:r>
              <a:rPr lang="pt-BR" sz="2000" dirty="0">
                <a:solidFill>
                  <a:schemeClr val="bg2">
                    <a:lumMod val="25000"/>
                  </a:schemeClr>
                </a:solidFill>
              </a:rPr>
              <a:t>). Para continuar crescendo, pretende abrir 1 500 novas posições em 2011</a:t>
            </a:r>
            <a:r>
              <a:rPr lang="pt-BR" sz="1400" dirty="0" smtClean="0">
                <a:solidFill>
                  <a:schemeClr val="bg2">
                    <a:lumMod val="25000"/>
                  </a:schemeClr>
                </a:solidFill>
              </a:rPr>
              <a:t>.</a:t>
            </a:r>
          </a:p>
          <a:p>
            <a:r>
              <a:rPr lang="pt-BR" sz="1400" dirty="0" smtClean="0"/>
              <a:t> </a:t>
            </a:r>
            <a:r>
              <a:rPr lang="pt-BR" sz="1400" dirty="0"/>
              <a:t>Fonte: http://vocesa.abril.com.br/desenvolva-sua-carreira/materia/ha-mais-empregos-exigencia-maior-624954.shtml</a:t>
            </a:r>
            <a:endParaRPr lang="pt-BR" sz="1400" dirty="0">
              <a:solidFill>
                <a:schemeClr val="bg2">
                  <a:lumMod val="25000"/>
                </a:schemeClr>
              </a:solidFill>
            </a:endParaRPr>
          </a:p>
        </p:txBody>
      </p:sp>
    </p:spTree>
    <p:extLst>
      <p:ext uri="{BB962C8B-B14F-4D97-AF65-F5344CB8AC3E}">
        <p14:creationId xmlns:p14="http://schemas.microsoft.com/office/powerpoint/2010/main" val="2968267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pt-BR" sz="3200" i="1" dirty="0" smtClean="0"/>
              <a:t>A própria </a:t>
            </a:r>
            <a:r>
              <a:rPr lang="pt-BR" sz="3200" i="1" dirty="0" err="1" smtClean="0"/>
              <a:t>co</a:t>
            </a:r>
            <a:r>
              <a:rPr lang="pt-BR" sz="3200" i="1" dirty="0" smtClean="0"/>
              <a:t> criação...</a:t>
            </a:r>
            <a:endParaRPr lang="pt-BR" sz="3200" i="1" dirty="0"/>
          </a:p>
        </p:txBody>
      </p:sp>
      <p:sp>
        <p:nvSpPr>
          <p:cNvPr id="27651" name="Rectangle 3"/>
          <p:cNvSpPr>
            <a:spLocks noGrp="1" noChangeArrowheads="1"/>
          </p:cNvSpPr>
          <p:nvPr>
            <p:ph type="body" sz="half" idx="4294967295"/>
          </p:nvPr>
        </p:nvSpPr>
        <p:spPr>
          <a:xfrm>
            <a:off x="395288" y="1484313"/>
            <a:ext cx="7956550" cy="4525962"/>
          </a:xfrm>
        </p:spPr>
        <p:txBody>
          <a:bodyPr>
            <a:normAutofit lnSpcReduction="10000"/>
          </a:bodyPr>
          <a:lstStyle/>
          <a:p>
            <a:endParaRPr lang="pt-PT" sz="2000" dirty="0" smtClean="0"/>
          </a:p>
          <a:p>
            <a:r>
              <a:rPr lang="pt-PT" sz="2400" dirty="0" smtClean="0">
                <a:solidFill>
                  <a:schemeClr val="bg2">
                    <a:lumMod val="25000"/>
                  </a:schemeClr>
                </a:solidFill>
              </a:rPr>
              <a:t>O </a:t>
            </a:r>
            <a:r>
              <a:rPr lang="pt-PT" sz="2400" dirty="0" smtClean="0">
                <a:solidFill>
                  <a:schemeClr val="bg2">
                    <a:lumMod val="25000"/>
                  </a:schemeClr>
                </a:solidFill>
              </a:rPr>
              <a:t>termo </a:t>
            </a:r>
            <a:r>
              <a:rPr lang="pt-PT" sz="2400" b="1" dirty="0" smtClean="0">
                <a:solidFill>
                  <a:schemeClr val="bg2">
                    <a:lumMod val="25000"/>
                  </a:schemeClr>
                </a:solidFill>
              </a:rPr>
              <a:t>co-criação</a:t>
            </a:r>
            <a:r>
              <a:rPr lang="pt-PT" sz="2400" dirty="0" smtClean="0">
                <a:solidFill>
                  <a:schemeClr val="bg2">
                    <a:lumMod val="25000"/>
                  </a:schemeClr>
                </a:solidFill>
              </a:rPr>
              <a:t> começou a ser usado em 2004, desde o lançamento do </a:t>
            </a:r>
            <a:r>
              <a:rPr lang="pt-PT" sz="2400" i="1" dirty="0" smtClean="0">
                <a:solidFill>
                  <a:schemeClr val="bg2">
                    <a:lumMod val="25000"/>
                  </a:schemeClr>
                </a:solidFill>
              </a:rPr>
              <a:t>best-seller</a:t>
            </a:r>
            <a:r>
              <a:rPr lang="pt-PT" sz="2400" dirty="0" smtClean="0">
                <a:solidFill>
                  <a:schemeClr val="bg2">
                    <a:lumMod val="25000"/>
                  </a:schemeClr>
                </a:solidFill>
              </a:rPr>
              <a:t> "O futuro da Competição" escrito por </a:t>
            </a:r>
            <a:r>
              <a:rPr lang="pt-PT" sz="2400" dirty="0" smtClean="0">
                <a:solidFill>
                  <a:schemeClr val="bg2">
                    <a:lumMod val="25000"/>
                  </a:schemeClr>
                </a:solidFill>
                <a:hlinkClick r:id="rId2" action="ppaction://hlinkfile" tooltip="C. K. Prahalad (página não existe)"/>
              </a:rPr>
              <a:t>C. K. Prahalad</a:t>
            </a:r>
            <a:r>
              <a:rPr lang="pt-PT" sz="2400" dirty="0" smtClean="0">
                <a:solidFill>
                  <a:schemeClr val="bg2">
                    <a:lumMod val="25000"/>
                  </a:schemeClr>
                </a:solidFill>
              </a:rPr>
              <a:t> e </a:t>
            </a:r>
            <a:r>
              <a:rPr lang="pt-PT" sz="2400" dirty="0" smtClean="0">
                <a:solidFill>
                  <a:schemeClr val="bg2">
                    <a:lumMod val="25000"/>
                  </a:schemeClr>
                </a:solidFill>
                <a:hlinkClick r:id="rId3" action="ppaction://hlinkfile" tooltip="Venkat Ramaswamy (página não existe)"/>
              </a:rPr>
              <a:t>Venkat Ramaswamy</a:t>
            </a:r>
            <a:r>
              <a:rPr lang="pt-PT" sz="2400" dirty="0" smtClean="0">
                <a:solidFill>
                  <a:schemeClr val="bg2">
                    <a:lumMod val="25000"/>
                  </a:schemeClr>
                </a:solidFill>
              </a:rPr>
              <a:t>, que disseminou o conceito mundialmente.</a:t>
            </a:r>
          </a:p>
          <a:p>
            <a:r>
              <a:rPr lang="pt-PT" sz="2400" dirty="0" smtClean="0">
                <a:solidFill>
                  <a:schemeClr val="bg2">
                    <a:lumMod val="25000"/>
                  </a:schemeClr>
                </a:solidFill>
              </a:rPr>
              <a:t>Co-criação é um conceito de marketing e negócios, em inglês </a:t>
            </a:r>
            <a:r>
              <a:rPr lang="pt-PT" sz="2400" dirty="0" smtClean="0">
                <a:solidFill>
                  <a:schemeClr val="bg2">
                    <a:lumMod val="25000"/>
                  </a:schemeClr>
                </a:solidFill>
                <a:hlinkClick r:id="rId4" action="ppaction://hlinkfile" tooltip="en:co-creation"/>
              </a:rPr>
              <a:t>en:co-creation</a:t>
            </a:r>
            <a:r>
              <a:rPr lang="pt-PT" sz="2400" dirty="0" smtClean="0">
                <a:solidFill>
                  <a:schemeClr val="bg2">
                    <a:lumMod val="25000"/>
                  </a:schemeClr>
                </a:solidFill>
              </a:rPr>
              <a:t>. A co-criação é uma forma de inovação que acontece quando as pessoas de fora da empresa como fornecedores, colaboradores e clientes associam-se com o negócio ou produto agregando inovação de valor, conteúdo ou marketing, e recebendo em troca os benefícios de sua contribuição, sejam eles através do acesso a produtos customizados ou da promoção de suas idéias.</a:t>
            </a:r>
          </a:p>
          <a:p>
            <a:pPr marL="609600" indent="-609600">
              <a:lnSpc>
                <a:spcPct val="80000"/>
              </a:lnSpc>
              <a:buFontTx/>
              <a:buAutoNum type="arabicPeriod"/>
            </a:pPr>
            <a:endParaRPr lang="pt-BR" sz="2000" dirty="0"/>
          </a:p>
          <a:p>
            <a:pPr marL="609600" indent="-609600">
              <a:lnSpc>
                <a:spcPct val="80000"/>
              </a:lnSpc>
              <a:buFontTx/>
              <a:buAutoNum type="arabicPeriod"/>
            </a:pPr>
            <a:endParaRPr lang="pt-BR" sz="900" dirty="0"/>
          </a:p>
          <a:p>
            <a:pPr marL="609600" indent="-609600">
              <a:lnSpc>
                <a:spcPct val="80000"/>
              </a:lnSpc>
              <a:buFontTx/>
              <a:buNone/>
            </a:pPr>
            <a:endParaRPr lang="pt-BR" sz="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1447800"/>
            <a:ext cx="6400800" cy="4191000"/>
          </a:xfrm>
        </p:spPr>
        <p:txBody>
          <a:bodyPr>
            <a:normAutofit/>
          </a:bodyPr>
          <a:lstStyle/>
          <a:p>
            <a:r>
              <a:rPr lang="pt-BR" sz="5100" dirty="0" smtClean="0"/>
              <a:t>INTERNET </a:t>
            </a:r>
          </a:p>
          <a:p>
            <a:r>
              <a:rPr lang="pt-BR" sz="5100" dirty="0" smtClean="0">
                <a:solidFill>
                  <a:srgbClr val="FF0000"/>
                </a:solidFill>
              </a:rPr>
              <a:t>X</a:t>
            </a:r>
            <a:r>
              <a:rPr lang="pt-BR" sz="5100" dirty="0" smtClean="0"/>
              <a:t> </a:t>
            </a:r>
          </a:p>
          <a:p>
            <a:r>
              <a:rPr lang="pt-BR" sz="5100" dirty="0" smtClean="0"/>
              <a:t>ENSINO SUPERIOR BRASILEIRO</a:t>
            </a:r>
            <a:endParaRPr lang="pt-BR" sz="4000" dirty="0"/>
          </a:p>
          <a:p>
            <a:pPr algn="l"/>
            <a:endParaRPr lang="pt-BR" sz="5100" dirty="0" smtClean="0"/>
          </a:p>
          <a:p>
            <a:pPr algn="l"/>
            <a:endParaRPr lang="pt-BR" sz="5100" dirty="0" smtClean="0"/>
          </a:p>
          <a:p>
            <a:pPr algn="l"/>
            <a:endParaRPr lang="pt-BR" sz="5100" dirty="0" smtClean="0"/>
          </a:p>
          <a:p>
            <a:pPr algn="l"/>
            <a:endParaRPr lang="pt-BR" sz="5100" dirty="0" smtClean="0"/>
          </a:p>
          <a:p>
            <a:pPr fontAlgn="base"/>
            <a:endParaRPr lang="pt-BR" cap="all" dirty="0" smtClean="0"/>
          </a:p>
          <a:p>
            <a:endParaRPr lang="en-US" dirty="0"/>
          </a:p>
        </p:txBody>
      </p:sp>
    </p:spTree>
    <p:extLst>
      <p:ext uri="{BB962C8B-B14F-4D97-AF65-F5344CB8AC3E}">
        <p14:creationId xmlns:p14="http://schemas.microsoft.com/office/powerpoint/2010/main" val="23652787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1447800"/>
            <a:ext cx="6400800" cy="4191000"/>
          </a:xfrm>
        </p:spPr>
        <p:txBody>
          <a:bodyPr>
            <a:normAutofit/>
          </a:bodyPr>
          <a:lstStyle/>
          <a:p>
            <a:pPr>
              <a:buFontTx/>
              <a:buChar char="-"/>
            </a:pPr>
            <a:endParaRPr lang="en-US" sz="3600" dirty="0"/>
          </a:p>
          <a:p>
            <a:pPr algn="r">
              <a:buFontTx/>
              <a:buChar char="-"/>
            </a:pPr>
            <a:r>
              <a:rPr lang="en-US" sz="2600" dirty="0" err="1" smtClean="0"/>
              <a:t>Censo</a:t>
            </a:r>
            <a:r>
              <a:rPr lang="en-US" sz="2600" dirty="0" smtClean="0"/>
              <a:t> EaD.br 2010</a:t>
            </a:r>
          </a:p>
          <a:p>
            <a:pPr fontAlgn="base"/>
            <a:endParaRPr lang="pt-BR" cap="all" dirty="0" smtClean="0"/>
          </a:p>
          <a:p>
            <a:endParaRPr lang="en-US" dirty="0"/>
          </a:p>
        </p:txBody>
      </p:sp>
      <p:sp>
        <p:nvSpPr>
          <p:cNvPr id="4" name="CaixaDeTexto 3"/>
          <p:cNvSpPr txBox="1"/>
          <p:nvPr/>
        </p:nvSpPr>
        <p:spPr>
          <a:xfrm>
            <a:off x="1270348" y="301689"/>
            <a:ext cx="6400800" cy="954107"/>
          </a:xfrm>
          <a:prstGeom prst="rect">
            <a:avLst/>
          </a:prstGeom>
          <a:noFill/>
        </p:spPr>
        <p:txBody>
          <a:bodyPr wrap="square" rtlCol="0">
            <a:spAutoFit/>
          </a:bodyPr>
          <a:lstStyle/>
          <a:p>
            <a:pPr algn="ctr"/>
            <a:r>
              <a:rPr lang="en-US" sz="2800" dirty="0" smtClean="0"/>
              <a:t>SITUAÇÃO INTERNET NO BRASIL</a:t>
            </a:r>
          </a:p>
          <a:p>
            <a:pPr algn="ctr"/>
            <a:r>
              <a:rPr lang="en-US" sz="2800" dirty="0" smtClean="0"/>
              <a:t> 2010</a:t>
            </a:r>
            <a:endParaRPr lang="en-US" sz="2800"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37" y="1371600"/>
            <a:ext cx="7248525" cy="4114800"/>
          </a:xfrm>
          <a:prstGeom prst="rect">
            <a:avLst/>
          </a:prstGeom>
        </p:spPr>
      </p:pic>
      <p:sp>
        <p:nvSpPr>
          <p:cNvPr id="5" name="CaixaDeTexto 4"/>
          <p:cNvSpPr txBox="1"/>
          <p:nvPr/>
        </p:nvSpPr>
        <p:spPr>
          <a:xfrm>
            <a:off x="152400" y="6096000"/>
            <a:ext cx="9296400" cy="307777"/>
          </a:xfrm>
          <a:prstGeom prst="rect">
            <a:avLst/>
          </a:prstGeom>
          <a:noFill/>
        </p:spPr>
        <p:txBody>
          <a:bodyPr wrap="square" rtlCol="0">
            <a:spAutoFit/>
          </a:bodyPr>
          <a:lstStyle/>
          <a:p>
            <a:r>
              <a:rPr lang="pt-BR" sz="1400" dirty="0" smtClean="0"/>
              <a:t>Fonte: </a:t>
            </a:r>
            <a:r>
              <a:rPr lang="pt-BR" sz="1400" dirty="0" smtClean="0">
                <a:hlinkClick r:id="rId3"/>
              </a:rPr>
              <a:t>http</a:t>
            </a:r>
            <a:r>
              <a:rPr lang="pt-BR" sz="1400" dirty="0">
                <a:hlinkClick r:id="rId3"/>
              </a:rPr>
              <a:t>://</a:t>
            </a:r>
            <a:r>
              <a:rPr lang="pt-BR" sz="1400" dirty="0" smtClean="0">
                <a:hlinkClick r:id="rId3"/>
              </a:rPr>
              <a:t>www.comscore.com/por/Press_Events/Presentations_Whitepapers/2011/State_of_the_Internet_in_Brazil</a:t>
            </a:r>
            <a:r>
              <a:rPr lang="pt-BR" sz="1400" dirty="0" smtClean="0"/>
              <a:t> </a:t>
            </a:r>
            <a:endParaRPr lang="pt-BR" sz="1400" dirty="0"/>
          </a:p>
        </p:txBody>
      </p:sp>
      <p:sp>
        <p:nvSpPr>
          <p:cNvPr id="6" name="Retângulo de cantos arredondados 5"/>
          <p:cNvSpPr/>
          <p:nvPr/>
        </p:nvSpPr>
        <p:spPr>
          <a:xfrm>
            <a:off x="1066800" y="2286000"/>
            <a:ext cx="1294356"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t>Não há cursos autorizados</a:t>
            </a:r>
            <a:endParaRPr lang="pt-BR" sz="1400" dirty="0"/>
          </a:p>
        </p:txBody>
      </p:sp>
      <p:sp>
        <p:nvSpPr>
          <p:cNvPr id="8" name="Retângulo de cantos arredondados 7"/>
          <p:cNvSpPr/>
          <p:nvPr/>
        </p:nvSpPr>
        <p:spPr>
          <a:xfrm>
            <a:off x="2057400" y="4191000"/>
            <a:ext cx="1522956"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t>18% de cursos autorizados</a:t>
            </a:r>
            <a:endParaRPr lang="pt-BR" sz="1400" dirty="0"/>
          </a:p>
        </p:txBody>
      </p:sp>
      <p:sp>
        <p:nvSpPr>
          <p:cNvPr id="9" name="Retângulo de cantos arredondados 8"/>
          <p:cNvSpPr/>
          <p:nvPr/>
        </p:nvSpPr>
        <p:spPr>
          <a:xfrm>
            <a:off x="2048005" y="5448822"/>
            <a:ext cx="1522956"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t>16,4% de cursos autorizados</a:t>
            </a:r>
            <a:endParaRPr lang="pt-BR" sz="1400" dirty="0"/>
          </a:p>
        </p:txBody>
      </p:sp>
      <p:sp>
        <p:nvSpPr>
          <p:cNvPr id="10" name="Retângulo de cantos arredondados 9"/>
          <p:cNvSpPr/>
          <p:nvPr/>
        </p:nvSpPr>
        <p:spPr>
          <a:xfrm>
            <a:off x="6174288" y="2832970"/>
            <a:ext cx="1522956"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t>14,8% de cursos autorizados</a:t>
            </a:r>
            <a:endParaRPr lang="pt-BR" sz="1400" dirty="0"/>
          </a:p>
        </p:txBody>
      </p:sp>
      <p:sp>
        <p:nvSpPr>
          <p:cNvPr id="11" name="Retângulo de cantos arredondados 10"/>
          <p:cNvSpPr/>
          <p:nvPr/>
        </p:nvSpPr>
        <p:spPr>
          <a:xfrm>
            <a:off x="5867400" y="4876800"/>
            <a:ext cx="1522956"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dirty="0" smtClean="0"/>
              <a:t>21,75% de cursos autorizados</a:t>
            </a:r>
            <a:endParaRPr lang="pt-BR" sz="1400" dirty="0"/>
          </a:p>
        </p:txBody>
      </p:sp>
    </p:spTree>
    <p:extLst>
      <p:ext uri="{BB962C8B-B14F-4D97-AF65-F5344CB8AC3E}">
        <p14:creationId xmlns:p14="http://schemas.microsoft.com/office/powerpoint/2010/main" val="299865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1447800"/>
            <a:ext cx="6400800" cy="4191000"/>
          </a:xfrm>
        </p:spPr>
        <p:txBody>
          <a:bodyPr>
            <a:normAutofit/>
          </a:bodyPr>
          <a:lstStyle/>
          <a:p>
            <a:endParaRPr lang="en-US" dirty="0"/>
          </a:p>
        </p:txBody>
      </p:sp>
      <p:sp>
        <p:nvSpPr>
          <p:cNvPr id="4" name="CaixaDeTexto 3"/>
          <p:cNvSpPr txBox="1"/>
          <p:nvPr/>
        </p:nvSpPr>
        <p:spPr>
          <a:xfrm>
            <a:off x="2286000" y="533400"/>
            <a:ext cx="4191000" cy="461665"/>
          </a:xfrm>
          <a:prstGeom prst="rect">
            <a:avLst/>
          </a:prstGeom>
          <a:noFill/>
        </p:spPr>
        <p:txBody>
          <a:bodyPr wrap="square" rtlCol="0">
            <a:spAutoFit/>
          </a:bodyPr>
          <a:lstStyle/>
          <a:p>
            <a:pPr algn="ctr"/>
            <a:r>
              <a:rPr lang="en-US" sz="2400" dirty="0" smtClean="0"/>
              <a:t>CONTEXTO JOVENS</a:t>
            </a:r>
            <a:endParaRPr lang="en-US" sz="2400" dirty="0"/>
          </a:p>
        </p:txBody>
      </p:sp>
      <p:sp>
        <p:nvSpPr>
          <p:cNvPr id="5" name="Elipse 4"/>
          <p:cNvSpPr/>
          <p:nvPr/>
        </p:nvSpPr>
        <p:spPr>
          <a:xfrm>
            <a:off x="838200" y="1447800"/>
            <a:ext cx="30480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5.5 M </a:t>
            </a:r>
            <a:r>
              <a:rPr lang="en-US" dirty="0" err="1" smtClean="0"/>
              <a:t>estudantes</a:t>
            </a:r>
            <a:r>
              <a:rPr lang="en-US" dirty="0" smtClean="0"/>
              <a:t> no </a:t>
            </a:r>
            <a:r>
              <a:rPr lang="en-US" dirty="0" err="1" smtClean="0"/>
              <a:t>Brasil</a:t>
            </a:r>
            <a:endParaRPr lang="en-US" dirty="0"/>
          </a:p>
        </p:txBody>
      </p:sp>
      <p:cxnSp>
        <p:nvCxnSpPr>
          <p:cNvPr id="8" name="Conector angulado 7"/>
          <p:cNvCxnSpPr/>
          <p:nvPr/>
        </p:nvCxnSpPr>
        <p:spPr>
          <a:xfrm rot="16200000" flipH="1">
            <a:off x="2514600" y="2286000"/>
            <a:ext cx="609600" cy="304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ector angulado 19"/>
          <p:cNvCxnSpPr/>
          <p:nvPr/>
        </p:nvCxnSpPr>
        <p:spPr>
          <a:xfrm rot="5400000">
            <a:off x="1638300" y="2247900"/>
            <a:ext cx="609600" cy="381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tângulo de cantos arredondados 24"/>
          <p:cNvSpPr/>
          <p:nvPr/>
        </p:nvSpPr>
        <p:spPr>
          <a:xfrm>
            <a:off x="1295400" y="2819400"/>
            <a:ext cx="8382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 M</a:t>
            </a:r>
          </a:p>
          <a:p>
            <a:pPr algn="ctr"/>
            <a:r>
              <a:rPr lang="en-US" dirty="0" smtClean="0"/>
              <a:t>A -B </a:t>
            </a:r>
            <a:endParaRPr lang="en-US" dirty="0"/>
          </a:p>
        </p:txBody>
      </p:sp>
      <p:sp>
        <p:nvSpPr>
          <p:cNvPr id="26" name="Retângulo de cantos arredondados 25"/>
          <p:cNvSpPr/>
          <p:nvPr/>
        </p:nvSpPr>
        <p:spPr>
          <a:xfrm>
            <a:off x="2438400" y="2819400"/>
            <a:ext cx="1219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3.5 M</a:t>
            </a:r>
          </a:p>
          <a:p>
            <a:pPr algn="ctr"/>
            <a:r>
              <a:rPr lang="en-US" dirty="0" smtClean="0"/>
              <a:t>C -D</a:t>
            </a:r>
            <a:endParaRPr lang="en-US" dirty="0"/>
          </a:p>
        </p:txBody>
      </p:sp>
      <p:cxnSp>
        <p:nvCxnSpPr>
          <p:cNvPr id="31" name="Conector de seta reta 30"/>
          <p:cNvCxnSpPr/>
          <p:nvPr/>
        </p:nvCxnSpPr>
        <p:spPr>
          <a:xfrm>
            <a:off x="3810000" y="3124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Elipse 31"/>
          <p:cNvSpPr/>
          <p:nvPr/>
        </p:nvSpPr>
        <p:spPr>
          <a:xfrm>
            <a:off x="4267201" y="2590800"/>
            <a:ext cx="1685794" cy="148590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 </a:t>
            </a:r>
            <a:r>
              <a:rPr lang="en-US" dirty="0" err="1" smtClean="0"/>
              <a:t>população</a:t>
            </a:r>
            <a:r>
              <a:rPr lang="en-US" dirty="0" smtClean="0"/>
              <a:t> </a:t>
            </a:r>
            <a:r>
              <a:rPr lang="en-US" dirty="0" err="1" smtClean="0"/>
              <a:t>jovem</a:t>
            </a:r>
            <a:r>
              <a:rPr lang="en-US" dirty="0" smtClean="0"/>
              <a:t>  </a:t>
            </a:r>
            <a:r>
              <a:rPr lang="en-US" dirty="0" err="1" smtClean="0"/>
              <a:t>Brasil</a:t>
            </a:r>
            <a:endParaRPr lang="en-US" dirty="0"/>
          </a:p>
        </p:txBody>
      </p:sp>
      <p:sp>
        <p:nvSpPr>
          <p:cNvPr id="33" name="Elipse 32"/>
          <p:cNvSpPr/>
          <p:nvPr/>
        </p:nvSpPr>
        <p:spPr>
          <a:xfrm>
            <a:off x="8115300" y="3497371"/>
            <a:ext cx="838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 </a:t>
            </a:r>
            <a:r>
              <a:rPr lang="en-US" dirty="0" err="1" smtClean="0"/>
              <a:t>est</a:t>
            </a:r>
            <a:endParaRPr lang="en-US" dirty="0" smtClean="0"/>
          </a:p>
          <a:p>
            <a:pPr algn="ctr"/>
            <a:r>
              <a:rPr lang="en-US" dirty="0" err="1" smtClean="0"/>
              <a:t>EaD</a:t>
            </a:r>
            <a:r>
              <a:rPr lang="en-US" dirty="0" smtClean="0"/>
              <a:t> </a:t>
            </a:r>
            <a:endParaRPr lang="en-US" dirty="0"/>
          </a:p>
        </p:txBody>
      </p:sp>
      <p:sp>
        <p:nvSpPr>
          <p:cNvPr id="34" name="Elipse 33"/>
          <p:cNvSpPr/>
          <p:nvPr/>
        </p:nvSpPr>
        <p:spPr>
          <a:xfrm>
            <a:off x="8077200" y="24384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36 </a:t>
            </a:r>
            <a:r>
              <a:rPr lang="en-US" dirty="0" err="1" smtClean="0"/>
              <a:t>anos</a:t>
            </a:r>
            <a:endParaRPr lang="en-US" dirty="0"/>
          </a:p>
        </p:txBody>
      </p:sp>
      <p:sp>
        <p:nvSpPr>
          <p:cNvPr id="35" name="Elipse 34"/>
          <p:cNvSpPr/>
          <p:nvPr/>
        </p:nvSpPr>
        <p:spPr>
          <a:xfrm>
            <a:off x="7239000" y="1447800"/>
            <a:ext cx="12192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alunos</a:t>
            </a:r>
            <a:r>
              <a:rPr lang="en-US" dirty="0" smtClean="0"/>
              <a:t>+ </a:t>
            </a:r>
            <a:r>
              <a:rPr lang="en-US" dirty="0" err="1" smtClean="0"/>
              <a:t>velhos</a:t>
            </a:r>
            <a:endParaRPr lang="en-US" dirty="0"/>
          </a:p>
        </p:txBody>
      </p:sp>
      <p:sp>
        <p:nvSpPr>
          <p:cNvPr id="36" name="Elipse 35"/>
          <p:cNvSpPr/>
          <p:nvPr/>
        </p:nvSpPr>
        <p:spPr>
          <a:xfrm>
            <a:off x="7042237" y="4354882"/>
            <a:ext cx="1143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69% </a:t>
            </a:r>
            <a:r>
              <a:rPr lang="en-US" dirty="0" err="1" smtClean="0"/>
              <a:t>mulheres</a:t>
            </a:r>
            <a:endParaRPr lang="en-US" dirty="0"/>
          </a:p>
        </p:txBody>
      </p:sp>
      <p:cxnSp>
        <p:nvCxnSpPr>
          <p:cNvPr id="38" name="Conector de seta reta 37"/>
          <p:cNvCxnSpPr/>
          <p:nvPr/>
        </p:nvCxnSpPr>
        <p:spPr>
          <a:xfrm>
            <a:off x="5952995" y="3124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Elipse 39"/>
          <p:cNvSpPr/>
          <p:nvPr/>
        </p:nvSpPr>
        <p:spPr>
          <a:xfrm>
            <a:off x="6477000" y="2743199"/>
            <a:ext cx="1143000" cy="11544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760 mil </a:t>
            </a:r>
            <a:r>
              <a:rPr lang="en-US" dirty="0" err="1" smtClean="0"/>
              <a:t>alunos</a:t>
            </a:r>
            <a:r>
              <a:rPr lang="en-US" dirty="0" smtClean="0"/>
              <a:t> </a:t>
            </a:r>
          </a:p>
          <a:p>
            <a:pPr algn="ctr"/>
            <a:r>
              <a:rPr lang="en-US" dirty="0" smtClean="0"/>
              <a:t>EAD</a:t>
            </a:r>
            <a:endParaRPr lang="en-US" dirty="0"/>
          </a:p>
        </p:txBody>
      </p:sp>
      <p:cxnSp>
        <p:nvCxnSpPr>
          <p:cNvPr id="42" name="Conector em curva 41"/>
          <p:cNvCxnSpPr/>
          <p:nvPr/>
        </p:nvCxnSpPr>
        <p:spPr>
          <a:xfrm flipV="1">
            <a:off x="7010400" y="2286000"/>
            <a:ext cx="457200" cy="3810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4" name="Conector em curva 43"/>
          <p:cNvCxnSpPr/>
          <p:nvPr/>
        </p:nvCxnSpPr>
        <p:spPr>
          <a:xfrm>
            <a:off x="7620000" y="3352800"/>
            <a:ext cx="533400" cy="304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5" name="Conector em curva 44"/>
          <p:cNvCxnSpPr>
            <a:endCxn id="34" idx="2"/>
          </p:cNvCxnSpPr>
          <p:nvPr/>
        </p:nvCxnSpPr>
        <p:spPr>
          <a:xfrm flipV="1">
            <a:off x="7467600" y="2743200"/>
            <a:ext cx="6096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6" name="Conector em curva 45"/>
          <p:cNvCxnSpPr>
            <a:stCxn id="36" idx="0"/>
          </p:cNvCxnSpPr>
          <p:nvPr/>
        </p:nvCxnSpPr>
        <p:spPr>
          <a:xfrm rot="16200000" flipV="1">
            <a:off x="7197768" y="3938912"/>
            <a:ext cx="457202" cy="374737"/>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2133600" y="31623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angulado 8"/>
          <p:cNvCxnSpPr>
            <a:stCxn id="5" idx="2"/>
          </p:cNvCxnSpPr>
          <p:nvPr/>
        </p:nvCxnSpPr>
        <p:spPr>
          <a:xfrm rot="10800000" flipH="1" flipV="1">
            <a:off x="838200" y="1752600"/>
            <a:ext cx="6019800" cy="2602282"/>
          </a:xfrm>
          <a:prstGeom prst="bentConnector3">
            <a:avLst>
              <a:gd name="adj1" fmla="val -3797"/>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V="1">
            <a:off x="6858000" y="3897680"/>
            <a:ext cx="0" cy="4572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Elipse 36"/>
          <p:cNvSpPr/>
          <p:nvPr/>
        </p:nvSpPr>
        <p:spPr>
          <a:xfrm>
            <a:off x="2971800" y="4354882"/>
            <a:ext cx="12954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13.82%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1447800"/>
            <a:ext cx="6400800" cy="4191000"/>
          </a:xfrm>
        </p:spPr>
        <p:txBody>
          <a:bodyPr>
            <a:normAutofit/>
          </a:bodyPr>
          <a:lstStyle/>
          <a:p>
            <a:r>
              <a:rPr lang="en-US" sz="3600" dirty="0" err="1" smtClean="0"/>
              <a:t>Em</a:t>
            </a:r>
            <a:r>
              <a:rPr lang="en-US" sz="3600" dirty="0" smtClean="0"/>
              <a:t> um </a:t>
            </a:r>
            <a:r>
              <a:rPr lang="en-US" sz="3600" dirty="0" err="1" smtClean="0"/>
              <a:t>universo</a:t>
            </a:r>
            <a:r>
              <a:rPr lang="en-US" sz="3600" dirty="0" smtClean="0"/>
              <a:t> de 50% de IES </a:t>
            </a:r>
            <a:r>
              <a:rPr lang="en-US" sz="3600" dirty="0" err="1" smtClean="0"/>
              <a:t>analisadas</a:t>
            </a:r>
            <a:endParaRPr lang="en-US" sz="3600" dirty="0" smtClean="0"/>
          </a:p>
          <a:p>
            <a:endParaRPr lang="en-US" sz="3600" dirty="0" smtClean="0"/>
          </a:p>
          <a:p>
            <a:pPr>
              <a:buFontTx/>
              <a:buChar char="-"/>
            </a:pPr>
            <a:endParaRPr lang="en-US" sz="3600" dirty="0" smtClean="0"/>
          </a:p>
          <a:p>
            <a:pPr>
              <a:buFontTx/>
              <a:buChar char="-"/>
            </a:pPr>
            <a:endParaRPr lang="en-US" sz="3600" dirty="0"/>
          </a:p>
          <a:p>
            <a:pPr algn="r">
              <a:buFontTx/>
              <a:buChar char="-"/>
            </a:pPr>
            <a:endParaRPr lang="en-US" sz="2600" dirty="0" smtClean="0"/>
          </a:p>
          <a:p>
            <a:pPr algn="r">
              <a:buFontTx/>
              <a:buChar char="-"/>
            </a:pPr>
            <a:r>
              <a:rPr lang="en-US" sz="2600" dirty="0" smtClean="0"/>
              <a:t> </a:t>
            </a:r>
            <a:r>
              <a:rPr lang="en-US" sz="2600" dirty="0" err="1" smtClean="0"/>
              <a:t>Censo</a:t>
            </a:r>
            <a:r>
              <a:rPr lang="en-US" sz="2600" dirty="0" smtClean="0"/>
              <a:t> </a:t>
            </a:r>
            <a:r>
              <a:rPr lang="en-US" sz="2600" dirty="0" smtClean="0"/>
              <a:t>EaD.br 2010</a:t>
            </a:r>
          </a:p>
          <a:p>
            <a:pPr fontAlgn="base"/>
            <a:endParaRPr lang="pt-BR" cap="all" dirty="0" smtClean="0"/>
          </a:p>
          <a:p>
            <a:endParaRPr lang="en-US" dirty="0"/>
          </a:p>
        </p:txBody>
      </p:sp>
      <p:sp>
        <p:nvSpPr>
          <p:cNvPr id="4" name="CaixaDeTexto 3"/>
          <p:cNvSpPr txBox="1"/>
          <p:nvPr/>
        </p:nvSpPr>
        <p:spPr>
          <a:xfrm>
            <a:off x="2286000" y="533400"/>
            <a:ext cx="4191000" cy="584775"/>
          </a:xfrm>
          <a:prstGeom prst="rect">
            <a:avLst/>
          </a:prstGeom>
          <a:noFill/>
        </p:spPr>
        <p:txBody>
          <a:bodyPr wrap="square" rtlCol="0">
            <a:spAutoFit/>
          </a:bodyPr>
          <a:lstStyle/>
          <a:p>
            <a:pPr algn="ctr"/>
            <a:r>
              <a:rPr lang="en-US" sz="3200" dirty="0" smtClean="0"/>
              <a:t>MEIO ?</a:t>
            </a:r>
            <a:endParaRPr lang="en-US" dirty="0"/>
          </a:p>
        </p:txBody>
      </p:sp>
      <p:sp>
        <p:nvSpPr>
          <p:cNvPr id="2" name="Elipse 1"/>
          <p:cNvSpPr/>
          <p:nvPr/>
        </p:nvSpPr>
        <p:spPr>
          <a:xfrm>
            <a:off x="5562600" y="3634636"/>
            <a:ext cx="1676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22 internet</a:t>
            </a:r>
            <a:endParaRPr lang="pt-BR" dirty="0"/>
          </a:p>
        </p:txBody>
      </p:sp>
      <p:sp>
        <p:nvSpPr>
          <p:cNvPr id="5" name="Elipse 4"/>
          <p:cNvSpPr/>
          <p:nvPr/>
        </p:nvSpPr>
        <p:spPr>
          <a:xfrm>
            <a:off x="2133600" y="2720236"/>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38 meio impresso</a:t>
            </a:r>
            <a:endParaRPr lang="pt-BR" dirty="0"/>
          </a:p>
        </p:txBody>
      </p:sp>
      <p:sp>
        <p:nvSpPr>
          <p:cNvPr id="6" name="Elipse 5"/>
          <p:cNvSpPr/>
          <p:nvPr/>
        </p:nvSpPr>
        <p:spPr>
          <a:xfrm>
            <a:off x="3886200" y="3375764"/>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23 CD ro</a:t>
            </a:r>
            <a:r>
              <a:rPr lang="pt-BR" dirty="0"/>
              <a:t>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0" y="549275"/>
            <a:ext cx="5867400" cy="3667125"/>
          </a:xfrm>
          <a:prstGeom prst="rect">
            <a:avLst/>
          </a:prstGeom>
          <a:noFill/>
          <a:ln w="9525">
            <a:noFill/>
            <a:miter lim="800000"/>
            <a:headEnd/>
            <a:tailEnd/>
          </a:ln>
          <a:effectLst/>
        </p:spPr>
      </p:pic>
      <p:pic>
        <p:nvPicPr>
          <p:cNvPr id="30725" name="Picture 5"/>
          <p:cNvPicPr>
            <a:picLocks noChangeAspect="1" noChangeArrowheads="1"/>
          </p:cNvPicPr>
          <p:nvPr/>
        </p:nvPicPr>
        <p:blipFill>
          <a:blip r:embed="rId3"/>
          <a:srcRect/>
          <a:stretch>
            <a:fillRect/>
          </a:stretch>
        </p:blipFill>
        <p:spPr bwMode="auto">
          <a:xfrm>
            <a:off x="4572000" y="2781300"/>
            <a:ext cx="5327650" cy="3500438"/>
          </a:xfrm>
          <a:prstGeom prst="rect">
            <a:avLst/>
          </a:prstGeom>
          <a:noFill/>
          <a:ln w="9525">
            <a:noFill/>
            <a:miter lim="800000"/>
            <a:headEnd/>
            <a:tailEnd/>
          </a:ln>
          <a:effectLst/>
        </p:spPr>
      </p:pic>
      <p:pic>
        <p:nvPicPr>
          <p:cNvPr id="30726" name="Picture 6"/>
          <p:cNvPicPr>
            <a:picLocks noChangeAspect="1" noChangeArrowheads="1"/>
          </p:cNvPicPr>
          <p:nvPr/>
        </p:nvPicPr>
        <p:blipFill>
          <a:blip r:embed="rId4"/>
          <a:srcRect/>
          <a:stretch>
            <a:fillRect/>
          </a:stretch>
        </p:blipFill>
        <p:spPr bwMode="auto">
          <a:xfrm>
            <a:off x="3708400" y="188913"/>
            <a:ext cx="5062538" cy="3336925"/>
          </a:xfrm>
          <a:prstGeom prst="rect">
            <a:avLst/>
          </a:prstGeom>
          <a:noFill/>
          <a:ln w="9525">
            <a:noFill/>
            <a:miter lim="800000"/>
            <a:headEnd/>
            <a:tailEnd/>
          </a:ln>
          <a:effectLst/>
        </p:spPr>
      </p:pic>
      <p:pic>
        <p:nvPicPr>
          <p:cNvPr id="30727" name="Picture 7"/>
          <p:cNvPicPr>
            <a:picLocks noChangeAspect="1" noChangeArrowheads="1"/>
          </p:cNvPicPr>
          <p:nvPr/>
        </p:nvPicPr>
        <p:blipFill>
          <a:blip r:embed="rId5"/>
          <a:srcRect/>
          <a:stretch>
            <a:fillRect/>
          </a:stretch>
        </p:blipFill>
        <p:spPr bwMode="auto">
          <a:xfrm>
            <a:off x="539750" y="4076700"/>
            <a:ext cx="4500563" cy="3213100"/>
          </a:xfrm>
          <a:prstGeom prst="rect">
            <a:avLst/>
          </a:prstGeom>
          <a:noFill/>
          <a:ln w="9525">
            <a:noFill/>
            <a:miter lim="800000"/>
            <a:headEnd/>
            <a:tailEnd/>
          </a:ln>
          <a:effectLst/>
        </p:spPr>
      </p:pic>
      <p:sp>
        <p:nvSpPr>
          <p:cNvPr id="30728" name="Text Box 8"/>
          <p:cNvSpPr txBox="1">
            <a:spLocks noChangeArrowheads="1"/>
          </p:cNvSpPr>
          <p:nvPr/>
        </p:nvSpPr>
        <p:spPr bwMode="auto">
          <a:xfrm>
            <a:off x="0" y="0"/>
            <a:ext cx="3779838" cy="641350"/>
          </a:xfrm>
          <a:prstGeom prst="rect">
            <a:avLst/>
          </a:prstGeom>
          <a:noFill/>
          <a:ln w="9525">
            <a:noFill/>
            <a:miter lim="800000"/>
            <a:headEnd/>
            <a:tailEnd/>
          </a:ln>
          <a:effectLst/>
        </p:spPr>
        <p:txBody>
          <a:bodyPr>
            <a:spAutoFit/>
          </a:bodyPr>
          <a:lstStyle/>
          <a:p>
            <a:pPr>
              <a:spcBef>
                <a:spcPct val="50000"/>
              </a:spcBef>
            </a:pPr>
            <a:r>
              <a:rPr lang="pt-BR"/>
              <a:t>Vive nos Ambientes virtuais/ Redes sociais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en-US"/>
          </a:p>
        </p:txBody>
      </p:sp>
      <p:pic>
        <p:nvPicPr>
          <p:cNvPr id="31748" name="Picture 4"/>
          <p:cNvPicPr>
            <a:picLocks noChangeAspect="1" noChangeArrowheads="1"/>
          </p:cNvPicPr>
          <p:nvPr/>
        </p:nvPicPr>
        <p:blipFill>
          <a:blip r:embed="rId2"/>
          <a:srcRect/>
          <a:stretch>
            <a:fillRect/>
          </a:stretch>
        </p:blipFill>
        <p:spPr bwMode="auto">
          <a:xfrm>
            <a:off x="0" y="0"/>
            <a:ext cx="3576638" cy="5113338"/>
          </a:xfrm>
          <a:prstGeom prst="rect">
            <a:avLst/>
          </a:prstGeom>
          <a:noFill/>
          <a:ln w="9525">
            <a:noFill/>
            <a:miter lim="800000"/>
            <a:headEnd/>
            <a:tailEnd/>
          </a:ln>
          <a:effectLst/>
        </p:spPr>
      </p:pic>
      <p:pic>
        <p:nvPicPr>
          <p:cNvPr id="31749" name="Picture 5">
            <a:hlinkClick r:id="rId3"/>
          </p:cNvPr>
          <p:cNvPicPr>
            <a:picLocks noChangeAspect="1" noChangeArrowheads="1"/>
          </p:cNvPicPr>
          <p:nvPr/>
        </p:nvPicPr>
        <p:blipFill>
          <a:blip r:embed="rId4"/>
          <a:srcRect/>
          <a:stretch>
            <a:fillRect/>
          </a:stretch>
        </p:blipFill>
        <p:spPr bwMode="auto">
          <a:xfrm>
            <a:off x="3563938" y="0"/>
            <a:ext cx="5113337" cy="3833813"/>
          </a:xfrm>
          <a:prstGeom prst="rect">
            <a:avLst/>
          </a:prstGeom>
          <a:noFill/>
          <a:ln w="9525">
            <a:noFill/>
            <a:miter lim="800000"/>
            <a:headEnd/>
            <a:tailEnd/>
          </a:ln>
          <a:effectLst/>
        </p:spPr>
      </p:pic>
      <p:pic>
        <p:nvPicPr>
          <p:cNvPr id="31750" name="Picture 6"/>
          <p:cNvPicPr>
            <a:picLocks noChangeAspect="1" noChangeArrowheads="1"/>
          </p:cNvPicPr>
          <p:nvPr/>
        </p:nvPicPr>
        <p:blipFill>
          <a:blip r:embed="rId5"/>
          <a:srcRect/>
          <a:stretch>
            <a:fillRect/>
          </a:stretch>
        </p:blipFill>
        <p:spPr bwMode="auto">
          <a:xfrm>
            <a:off x="-1692275" y="3141663"/>
            <a:ext cx="8675688" cy="5259387"/>
          </a:xfrm>
          <a:prstGeom prst="rect">
            <a:avLst/>
          </a:prstGeom>
          <a:noFill/>
          <a:ln w="9525">
            <a:noFill/>
            <a:miter lim="800000"/>
            <a:headEnd/>
            <a:tailEnd/>
          </a:ln>
          <a:effectLst/>
        </p:spPr>
      </p:pic>
      <p:pic>
        <p:nvPicPr>
          <p:cNvPr id="31747" name="Picture 3"/>
          <p:cNvPicPr>
            <a:picLocks noGrp="1" noChangeAspect="1" noChangeArrowheads="1"/>
          </p:cNvPicPr>
          <p:nvPr>
            <p:ph type="body" idx="1"/>
          </p:nvPr>
        </p:nvPicPr>
        <p:blipFill>
          <a:blip r:embed="rId6"/>
          <a:srcRect/>
          <a:stretch>
            <a:fillRect/>
          </a:stretch>
        </p:blipFill>
        <p:spPr>
          <a:xfrm>
            <a:off x="3384550" y="2852738"/>
            <a:ext cx="5759450" cy="38163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pt-BR" sz="4000"/>
              <a:t>Será que ele só vai aprender assim?</a:t>
            </a:r>
          </a:p>
        </p:txBody>
      </p:sp>
      <p:pic>
        <p:nvPicPr>
          <p:cNvPr id="33795" name="Picture 3"/>
          <p:cNvPicPr>
            <a:picLocks noGrp="1" noChangeAspect="1" noChangeArrowheads="1"/>
          </p:cNvPicPr>
          <p:nvPr>
            <p:ph type="body" idx="1"/>
          </p:nvPr>
        </p:nvPicPr>
        <p:blipFill>
          <a:blip r:embed="rId2"/>
          <a:srcRect/>
          <a:stretch>
            <a:fillRect/>
          </a:stretch>
        </p:blipFill>
        <p:spPr>
          <a:xfrm>
            <a:off x="457200" y="1412875"/>
            <a:ext cx="8229600" cy="51847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pt-BR" sz="4000" dirty="0" smtClean="0"/>
              <a:t>A RESPOSTA É NÃO</a:t>
            </a:r>
            <a:r>
              <a:rPr lang="pt-BR" sz="4000" dirty="0" smtClean="0"/>
              <a:t>...</a:t>
            </a:r>
            <a:endParaRPr lang="pt-BR" sz="4000" dirty="0"/>
          </a:p>
        </p:txBody>
      </p:sp>
      <p:sp>
        <p:nvSpPr>
          <p:cNvPr id="61443" name="Rectangle 3"/>
          <p:cNvSpPr>
            <a:spLocks noGrp="1" noChangeArrowheads="1"/>
          </p:cNvSpPr>
          <p:nvPr>
            <p:ph type="body" idx="1"/>
          </p:nvPr>
        </p:nvSpPr>
        <p:spPr>
          <a:xfrm>
            <a:off x="533400" y="1981200"/>
            <a:ext cx="8229600" cy="4525963"/>
          </a:xfrm>
        </p:spPr>
        <p:txBody>
          <a:bodyPr/>
          <a:lstStyle/>
          <a:p>
            <a:pPr>
              <a:lnSpc>
                <a:spcPct val="90000"/>
              </a:lnSpc>
            </a:pPr>
            <a:endParaRPr lang="pt-BR" dirty="0" smtClean="0">
              <a:solidFill>
                <a:srgbClr val="000000"/>
              </a:solidFill>
              <a:cs typeface="Times New Roman" pitchFamily="18" charset="0"/>
            </a:endParaRPr>
          </a:p>
          <a:p>
            <a:pPr algn="ctr">
              <a:lnSpc>
                <a:spcPct val="90000"/>
              </a:lnSpc>
            </a:pPr>
            <a:r>
              <a:rPr lang="pt-BR" b="1" dirty="0" smtClean="0">
                <a:solidFill>
                  <a:srgbClr val="FF0000"/>
                </a:solidFill>
                <a:cs typeface="Times New Roman" pitchFamily="18" charset="0"/>
              </a:rPr>
              <a:t>ASSIM, EM PRIMEIRA INSTÂNCIA,</a:t>
            </a:r>
          </a:p>
          <a:p>
            <a:pPr marL="0" indent="0" algn="ctr">
              <a:lnSpc>
                <a:spcPct val="90000"/>
              </a:lnSpc>
              <a:buNone/>
            </a:pPr>
            <a:r>
              <a:rPr lang="pt-BR" b="1" dirty="0">
                <a:solidFill>
                  <a:srgbClr val="FF0000"/>
                </a:solidFill>
                <a:cs typeface="Times New Roman" pitchFamily="18" charset="0"/>
              </a:rPr>
              <a:t> </a:t>
            </a:r>
            <a:r>
              <a:rPr lang="pt-BR" b="1" dirty="0" smtClean="0">
                <a:solidFill>
                  <a:srgbClr val="FF0000"/>
                </a:solidFill>
                <a:cs typeface="Times New Roman" pitchFamily="18" charset="0"/>
              </a:rPr>
              <a:t> A GESTÃO DA EAD NO BRASIL, </a:t>
            </a:r>
          </a:p>
          <a:p>
            <a:pPr marL="0" indent="0" algn="ctr">
              <a:lnSpc>
                <a:spcPct val="90000"/>
              </a:lnSpc>
              <a:buNone/>
            </a:pPr>
            <a:r>
              <a:rPr lang="pt-BR" b="1" dirty="0" smtClean="0">
                <a:solidFill>
                  <a:srgbClr val="FF0000"/>
                </a:solidFill>
                <a:cs typeface="Times New Roman" pitchFamily="18" charset="0"/>
              </a:rPr>
              <a:t>     ESTÁ DE MAL A PIOR...</a:t>
            </a:r>
            <a:endParaRPr lang="pt-BR" b="1" dirty="0">
              <a:solidFill>
                <a:srgbClr val="FF0000"/>
              </a:solidFill>
            </a:endParaRPr>
          </a:p>
        </p:txBody>
      </p:sp>
    </p:spTree>
    <p:extLst>
      <p:ext uri="{BB962C8B-B14F-4D97-AF65-F5344CB8AC3E}">
        <p14:creationId xmlns:p14="http://schemas.microsoft.com/office/powerpoint/2010/main" val="284547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1447800"/>
            <a:ext cx="6400800" cy="4191000"/>
          </a:xfrm>
        </p:spPr>
        <p:txBody>
          <a:bodyPr>
            <a:normAutofit fontScale="55000" lnSpcReduction="20000"/>
          </a:bodyPr>
          <a:lstStyle/>
          <a:p>
            <a:pPr algn="l"/>
            <a:r>
              <a:rPr lang="pt-BR" sz="5100" dirty="0" smtClean="0"/>
              <a:t>Reflexões em torno da relevância de se visualizar e executar uma gestão de </a:t>
            </a:r>
            <a:r>
              <a:rPr lang="pt-BR" sz="5100" dirty="0" err="1" smtClean="0"/>
              <a:t>EaD</a:t>
            </a:r>
            <a:r>
              <a:rPr lang="pt-BR" sz="5100" dirty="0" smtClean="0"/>
              <a:t> que esteja atenta para algo que o presencial puro não costuma experimentar, em </a:t>
            </a:r>
            <a:r>
              <a:rPr lang="pt-BR" sz="5100" b="1" dirty="0" smtClean="0"/>
              <a:t>simultaneidade</a:t>
            </a:r>
            <a:r>
              <a:rPr lang="pt-BR" sz="5100" dirty="0" smtClean="0"/>
              <a:t>, ou seja, as </a:t>
            </a:r>
            <a:r>
              <a:rPr lang="pt-BR" sz="5100" b="1" dirty="0" smtClean="0"/>
              <a:t>multiplicidades territorial, cognitiva, tecnológica e de acessos</a:t>
            </a:r>
            <a:r>
              <a:rPr lang="pt-BR" sz="5100" dirty="0" smtClean="0"/>
              <a:t>, assim como as sincronias e </a:t>
            </a:r>
            <a:r>
              <a:rPr lang="pt-BR" sz="5100" dirty="0" err="1" smtClean="0"/>
              <a:t>assincronias</a:t>
            </a:r>
            <a:r>
              <a:rPr lang="pt-BR" sz="5100" dirty="0" smtClean="0"/>
              <a:t> temporais, o que integra o verdadeiro conceito de </a:t>
            </a:r>
            <a:r>
              <a:rPr lang="pt-BR" sz="5100" b="1" dirty="0" err="1" smtClean="0"/>
              <a:t>virtualização</a:t>
            </a:r>
            <a:r>
              <a:rPr lang="pt-BR" sz="5100" b="1" dirty="0" smtClean="0"/>
              <a:t>, onde a expansão </a:t>
            </a:r>
            <a:r>
              <a:rPr lang="pt-BR" sz="5100" dirty="0" smtClean="0"/>
              <a:t>é fundamento.</a:t>
            </a:r>
          </a:p>
          <a:p>
            <a:pPr fontAlgn="base"/>
            <a:endParaRPr lang="pt-BR" cap="all"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pt-BR" sz="4000" dirty="0" smtClean="0"/>
              <a:t>Uma </a:t>
            </a:r>
            <a:r>
              <a:rPr lang="pt-BR" sz="4000" dirty="0" smtClean="0"/>
              <a:t>complexidade nas mãos...</a:t>
            </a:r>
            <a:endParaRPr lang="pt-BR" sz="4000" dirty="0"/>
          </a:p>
        </p:txBody>
      </p:sp>
      <p:sp>
        <p:nvSpPr>
          <p:cNvPr id="61443" name="Rectangle 3"/>
          <p:cNvSpPr>
            <a:spLocks noGrp="1" noChangeArrowheads="1"/>
          </p:cNvSpPr>
          <p:nvPr>
            <p:ph type="body" idx="1"/>
          </p:nvPr>
        </p:nvSpPr>
        <p:spPr>
          <a:xfrm>
            <a:off x="533400" y="1981200"/>
            <a:ext cx="8229600" cy="4525963"/>
          </a:xfrm>
        </p:spPr>
        <p:txBody>
          <a:bodyPr/>
          <a:lstStyle/>
          <a:p>
            <a:pPr>
              <a:lnSpc>
                <a:spcPct val="90000"/>
              </a:lnSpc>
            </a:pPr>
            <a:r>
              <a:rPr lang="pt-BR" dirty="0">
                <a:solidFill>
                  <a:schemeClr val="bg2">
                    <a:lumMod val="25000"/>
                  </a:schemeClr>
                </a:solidFill>
                <a:cs typeface="Times New Roman" pitchFamily="18" charset="0"/>
              </a:rPr>
              <a:t>À primeira vista, a complexidade é um tecido </a:t>
            </a:r>
            <a:r>
              <a:rPr lang="pt-BR" i="1" dirty="0" err="1">
                <a:solidFill>
                  <a:schemeClr val="bg2">
                    <a:lumMod val="25000"/>
                  </a:schemeClr>
                </a:solidFill>
                <a:cs typeface="Times New Roman" pitchFamily="18" charset="0"/>
              </a:rPr>
              <a:t>complexus</a:t>
            </a:r>
            <a:r>
              <a:rPr lang="pt-BR" dirty="0">
                <a:solidFill>
                  <a:schemeClr val="bg2">
                    <a:lumMod val="25000"/>
                  </a:schemeClr>
                </a:solidFill>
                <a:cs typeface="Times New Roman" pitchFamily="18" charset="0"/>
              </a:rPr>
              <a:t> (o que é tecido em conjunto) de constituintes heterogêneos inseparavelmente associados: coloca o paradoxo do uno e do múltiplo. Na segunda abordagem, a complexidade é efetivamente o tecido de acontecimentos, ações, interações, retroações, determinações, acasos, que constituem o nosso mundo fenomenal. </a:t>
            </a:r>
            <a:endParaRPr lang="pt-BR"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p>
        </p:txBody>
      </p:sp>
      <p:sp>
        <p:nvSpPr>
          <p:cNvPr id="3075" name="Rectangle 3"/>
          <p:cNvSpPr>
            <a:spLocks noGrp="1" noChangeArrowheads="1"/>
          </p:cNvSpPr>
          <p:nvPr>
            <p:ph type="body" idx="1"/>
          </p:nvPr>
        </p:nvSpPr>
        <p:spPr/>
        <p:txBody>
          <a:bodyPr/>
          <a:lstStyle/>
          <a:p>
            <a:pPr>
              <a:lnSpc>
                <a:spcPct val="80000"/>
              </a:lnSpc>
            </a:pPr>
            <a:r>
              <a:rPr lang="pt-BR" sz="2400" dirty="0" smtClean="0">
                <a:solidFill>
                  <a:schemeClr val="bg2">
                    <a:lumMod val="25000"/>
                  </a:schemeClr>
                </a:solidFill>
              </a:rPr>
              <a:t>O </a:t>
            </a:r>
            <a:r>
              <a:rPr lang="pt-BR" sz="2400" dirty="0" smtClean="0">
                <a:solidFill>
                  <a:schemeClr val="bg2">
                    <a:lumMod val="25000"/>
                  </a:schemeClr>
                </a:solidFill>
              </a:rPr>
              <a:t>Homem </a:t>
            </a:r>
            <a:r>
              <a:rPr lang="pt-BR" sz="2400" dirty="0">
                <a:solidFill>
                  <a:schemeClr val="bg2">
                    <a:lumMod val="25000"/>
                  </a:schemeClr>
                </a:solidFill>
              </a:rPr>
              <a:t>é um ser vivo com autonomia, isto é, autoprodutor – capaz de produzir seus próprios componentes ao interagir com o meio. Dessa forma (...) “não podem, (os seres vivos) se limitar a receber passivamente as informações e comandos vindos de fora. Assim estabelece-se uma congruência entre autonomia e dependência, uma passa a complementar a outra. (Garrido: </a:t>
            </a:r>
            <a:r>
              <a:rPr lang="pt-BR" sz="2400" dirty="0" smtClean="0">
                <a:solidFill>
                  <a:schemeClr val="bg2">
                    <a:lumMod val="25000"/>
                  </a:schemeClr>
                </a:solidFill>
              </a:rPr>
              <a:t>2005</a:t>
            </a:r>
            <a:r>
              <a:rPr lang="pt-BR" sz="2400" dirty="0">
                <a:solidFill>
                  <a:schemeClr val="bg2">
                    <a:lumMod val="25000"/>
                  </a:schemeClr>
                </a:solidFill>
              </a:rPr>
              <a:t> </a:t>
            </a:r>
            <a:r>
              <a:rPr lang="pt-BR" sz="2400" dirty="0" smtClean="0">
                <a:solidFill>
                  <a:schemeClr val="bg2">
                    <a:lumMod val="25000"/>
                  </a:schemeClr>
                </a:solidFill>
              </a:rPr>
              <a:t>apud </a:t>
            </a:r>
            <a:r>
              <a:rPr lang="pt-BR" sz="2400" dirty="0" err="1">
                <a:solidFill>
                  <a:schemeClr val="bg2">
                    <a:lumMod val="25000"/>
                  </a:schemeClr>
                </a:solidFill>
              </a:rPr>
              <a:t>Maturana</a:t>
            </a:r>
            <a:r>
              <a:rPr lang="pt-BR" sz="2400" dirty="0">
                <a:solidFill>
                  <a:schemeClr val="bg2">
                    <a:lumMod val="25000"/>
                  </a:schemeClr>
                </a:solidFill>
              </a:rPr>
              <a:t> </a:t>
            </a:r>
            <a:r>
              <a:rPr lang="pt-BR" sz="2400" dirty="0" smtClean="0">
                <a:solidFill>
                  <a:schemeClr val="bg2">
                    <a:lumMod val="25000"/>
                  </a:schemeClr>
                </a:solidFill>
              </a:rPr>
              <a:t>2002)</a:t>
            </a:r>
            <a:endParaRPr lang="pt-BR" sz="2400" dirty="0">
              <a:solidFill>
                <a:schemeClr val="bg2">
                  <a:lumMod val="25000"/>
                </a:schemeClr>
              </a:solidFill>
            </a:endParaRPr>
          </a:p>
          <a:p>
            <a:pPr>
              <a:lnSpc>
                <a:spcPct val="80000"/>
              </a:lnSpc>
              <a:buFontTx/>
              <a:buNone/>
            </a:pPr>
            <a:endParaRPr lang="pt-BR" sz="2400" dirty="0">
              <a:solidFill>
                <a:schemeClr val="bg2">
                  <a:lumMod val="25000"/>
                </a:schemeClr>
              </a:solidFill>
            </a:endParaRPr>
          </a:p>
          <a:p>
            <a:pPr>
              <a:lnSpc>
                <a:spcPct val="80000"/>
              </a:lnSpc>
            </a:pPr>
            <a:r>
              <a:rPr lang="pt-BR" sz="2400" dirty="0">
                <a:solidFill>
                  <a:schemeClr val="bg2">
                    <a:lumMod val="25000"/>
                  </a:schemeClr>
                </a:solidFill>
              </a:rPr>
              <a:t>Dessa complementação, não há linearidade nem objetividade para a criação de uma ou outra inclusão, mas rearranjos complexos e </a:t>
            </a:r>
            <a:r>
              <a:rPr lang="pt-BR" sz="2400" dirty="0" err="1">
                <a:solidFill>
                  <a:schemeClr val="bg2">
                    <a:lumMod val="25000"/>
                  </a:schemeClr>
                </a:solidFill>
              </a:rPr>
              <a:t>transversalizados</a:t>
            </a:r>
            <a:r>
              <a:rPr lang="pt-BR" sz="2400" dirty="0">
                <a:solidFill>
                  <a:schemeClr val="bg2">
                    <a:lumMod val="25000"/>
                  </a:schemeClr>
                </a:solidFill>
              </a:rPr>
              <a:t> que fazem com que a inclusão social esteja sempre presente em qualquer fase em que se pense uma inclusão digital.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5800" y="914400"/>
            <a:ext cx="7924800" cy="4724400"/>
          </a:xfrm>
        </p:spPr>
        <p:txBody>
          <a:bodyPr>
            <a:normAutofit fontScale="25000" lnSpcReduction="20000"/>
          </a:bodyPr>
          <a:lstStyle/>
          <a:p>
            <a:pPr algn="l" fontAlgn="base"/>
            <a:r>
              <a:rPr lang="en-US" sz="11200" cap="all" dirty="0" smtClean="0"/>
              <a:t>PROJEÇÃO </a:t>
            </a:r>
            <a:r>
              <a:rPr lang="en-US" sz="11200" cap="all" dirty="0" smtClean="0"/>
              <a:t>DE </a:t>
            </a:r>
            <a:r>
              <a:rPr lang="en-US" sz="11200" cap="all" dirty="0" err="1" smtClean="0"/>
              <a:t>Contexto</a:t>
            </a:r>
            <a:endParaRPr lang="en-US" sz="11200" cap="all" dirty="0" smtClean="0"/>
          </a:p>
          <a:p>
            <a:pPr algn="l" fontAlgn="base"/>
            <a:endParaRPr lang="en-US" cap="all" dirty="0" smtClean="0"/>
          </a:p>
          <a:p>
            <a:pPr algn="l"/>
            <a:r>
              <a:rPr lang="pt-BR" sz="11200" dirty="0" smtClean="0">
                <a:solidFill>
                  <a:schemeClr val="bg2">
                    <a:lumMod val="25000"/>
                  </a:schemeClr>
                </a:solidFill>
              </a:rPr>
              <a:t>(...) Globalmente, as crianças estão passando mais tempo online: em média, mais de 1,6 horas por dia. Isso nos traz um total de 11.4 horas por semana, um aumento de 10% quando comparado aos dados de 2009. Talvez surpreendentemente, quase metade (48%) das crianças mundialmente considera que passam tempo demais online. As crianças brasileiras são as que mais ficam online, passando em média 18,3 horas online por semana. No entanto, oito em dez admitem que esse número é exagerado. No Japão, onde os jovens gastam somente 5,6 horas na Internet, menos de dois em dez entrevistados, considera esse número excessivo”. (Relatório do </a:t>
            </a:r>
            <a:r>
              <a:rPr lang="pt-BR" sz="11200" i="1" dirty="0" smtClean="0">
                <a:solidFill>
                  <a:schemeClr val="bg2">
                    <a:lumMod val="25000"/>
                  </a:schemeClr>
                </a:solidFill>
              </a:rPr>
              <a:t>Norton Online</a:t>
            </a:r>
            <a:r>
              <a:rPr lang="pt-BR" sz="11200" dirty="0" smtClean="0">
                <a:solidFill>
                  <a:schemeClr val="bg2">
                    <a:lumMod val="25000"/>
                  </a:schemeClr>
                </a:solidFill>
              </a:rPr>
              <a:t>: junho/2010)</a:t>
            </a:r>
            <a:endParaRPr lang="en-US" sz="11200" dirty="0" smtClean="0">
              <a:solidFill>
                <a:schemeClr val="bg2">
                  <a:lumMod val="25000"/>
                </a:schemeClr>
              </a:solidFill>
            </a:endParaRPr>
          </a:p>
          <a:p>
            <a:r>
              <a:rPr lang="pt-BR" dirty="0" smtClean="0"/>
              <a:t> </a:t>
            </a:r>
            <a:endParaRPr lang="en-US" dirty="0" smtClean="0"/>
          </a:p>
          <a:p>
            <a:pPr fontAlgn="base"/>
            <a:endParaRPr lang="pt-BR" cap="all"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457200" y="533400"/>
            <a:ext cx="8077200" cy="4191000"/>
          </a:xfrm>
        </p:spPr>
        <p:txBody>
          <a:bodyPr>
            <a:normAutofit fontScale="25000" lnSpcReduction="20000"/>
          </a:bodyPr>
          <a:lstStyle/>
          <a:p>
            <a:r>
              <a:rPr lang="pt-BR" sz="11200" dirty="0" smtClean="0"/>
              <a:t> </a:t>
            </a:r>
            <a:endParaRPr lang="en-US" sz="11200" dirty="0" smtClean="0"/>
          </a:p>
          <a:p>
            <a:pPr algn="l"/>
            <a:r>
              <a:rPr lang="pt-BR" sz="11200" dirty="0" smtClean="0"/>
              <a:t>As crianças brasileiras, </a:t>
            </a:r>
            <a:r>
              <a:rPr lang="pt-BR" sz="11200" i="1" dirty="0" smtClean="0"/>
              <a:t>as nossas crianças</a:t>
            </a:r>
            <a:r>
              <a:rPr lang="pt-BR" sz="11200" dirty="0" smtClean="0"/>
              <a:t>, bateram o próprio recorde em 2010, com 73,2 horas por mês, o que representa, em média, 1 hora a mais por semana, enquanto despendiam 70h por mês </a:t>
            </a:r>
            <a:r>
              <a:rPr lang="pt-BR" sz="11200" i="1" dirty="0" smtClean="0"/>
              <a:t>navegando em 2009. </a:t>
            </a:r>
            <a:r>
              <a:rPr lang="pt-BR" sz="11200" dirty="0" smtClean="0"/>
              <a:t> Esses dados alarmam, para um curto espaço de tempo, que há uma nova cultura nascendo em todos os âmbitos, desde o simples brincar, ao crescer, estudar, trabalhar e se relacionar; independentemente do que pensamos estar </a:t>
            </a:r>
            <a:r>
              <a:rPr lang="pt-BR" sz="11200" i="1" dirty="0" smtClean="0"/>
              <a:t>certo ou errado</a:t>
            </a:r>
            <a:r>
              <a:rPr lang="pt-BR" sz="11200" dirty="0" smtClean="0"/>
              <a:t> (do contexto medieval), pois este binômio não é mais possível de ser aplicado com uma solução razoável. </a:t>
            </a:r>
            <a:endParaRPr lang="pt-BR" sz="7200" dirty="0" smtClean="0"/>
          </a:p>
          <a:p>
            <a:pPr algn="l"/>
            <a:endParaRPr lang="pt-BR" sz="7200" dirty="0"/>
          </a:p>
          <a:p>
            <a:pPr algn="l"/>
            <a:r>
              <a:rPr lang="pt-BR" sz="7200" dirty="0" smtClean="0"/>
              <a:t>Fonte: O GLOBO</a:t>
            </a:r>
            <a:endParaRPr lang="pt-BR" sz="7200" dirty="0"/>
          </a:p>
          <a:p>
            <a:pPr algn="l"/>
            <a:r>
              <a:rPr lang="pt-BR" sz="7200" b="1" u="sng" dirty="0">
                <a:hlinkClick r:id="rId2"/>
              </a:rPr>
              <a:t>http://www.clipnaweb.com.br/estacio/consulta/materia.asp?mat=8266&amp;cliente=estacio&amp;</a:t>
            </a:r>
            <a:endParaRPr lang="pt-BR" sz="7200" dirty="0"/>
          </a:p>
          <a:p>
            <a:pPr algn="l"/>
            <a:endParaRPr lang="en-US" dirty="0" smtClean="0"/>
          </a:p>
          <a:p>
            <a:pPr fontAlgn="base"/>
            <a:endParaRPr lang="pt-BR" cap="all"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1447800"/>
            <a:ext cx="6400800" cy="4191000"/>
          </a:xfrm>
        </p:spPr>
        <p:txBody>
          <a:bodyPr>
            <a:normAutofit/>
          </a:bodyPr>
          <a:lstStyle/>
          <a:p>
            <a:pPr algn="l"/>
            <a:r>
              <a:rPr lang="pt-BR" sz="5100" dirty="0" smtClean="0"/>
              <a:t>Em síntese: Como anda a Gestão de </a:t>
            </a:r>
            <a:r>
              <a:rPr lang="pt-BR" sz="5100" dirty="0" err="1" smtClean="0"/>
              <a:t>EaD</a:t>
            </a:r>
            <a:r>
              <a:rPr lang="pt-BR" sz="5100" dirty="0" smtClean="0"/>
              <a:t> no Ensino Superior, atualmente?</a:t>
            </a:r>
            <a:endParaRPr lang="pt-BR" sz="5100" dirty="0" smtClean="0"/>
          </a:p>
          <a:p>
            <a:pPr fontAlgn="base"/>
            <a:endParaRPr lang="pt-BR" cap="all" dirty="0" smtClean="0"/>
          </a:p>
          <a:p>
            <a:endParaRPr lang="en-US" dirty="0"/>
          </a:p>
        </p:txBody>
      </p:sp>
    </p:spTree>
    <p:extLst>
      <p:ext uri="{BB962C8B-B14F-4D97-AF65-F5344CB8AC3E}">
        <p14:creationId xmlns:p14="http://schemas.microsoft.com/office/powerpoint/2010/main" val="2564173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1447800"/>
            <a:ext cx="6400800" cy="4191000"/>
          </a:xfrm>
        </p:spPr>
        <p:txBody>
          <a:bodyPr>
            <a:normAutofit fontScale="77500" lnSpcReduction="20000"/>
          </a:bodyPr>
          <a:lstStyle/>
          <a:p>
            <a:pPr algn="l"/>
            <a:r>
              <a:rPr lang="pt-BR" sz="5100" dirty="0" smtClean="0"/>
              <a:t>Alguns Indicadores</a:t>
            </a:r>
          </a:p>
          <a:p>
            <a:pPr marL="742950" indent="-742950" algn="l">
              <a:buAutoNum type="arabicParenR"/>
            </a:pPr>
            <a:endParaRPr lang="pt-BR" sz="3600" dirty="0" smtClean="0"/>
          </a:p>
          <a:p>
            <a:pPr marL="742950" indent="-742950" algn="l">
              <a:buAutoNum type="arabicParenR"/>
            </a:pPr>
            <a:endParaRPr lang="pt-BR" sz="3600" dirty="0"/>
          </a:p>
          <a:p>
            <a:pPr marL="742950" indent="-742950" algn="l">
              <a:buAutoNum type="arabicParenR"/>
            </a:pPr>
            <a:r>
              <a:rPr lang="pt-BR" sz="3600" dirty="0" smtClean="0"/>
              <a:t>Tendências “associadas” no mundo</a:t>
            </a:r>
          </a:p>
          <a:p>
            <a:pPr marL="742950" indent="-742950" algn="l">
              <a:buFont typeface="Arial" pitchFamily="34" charset="0"/>
              <a:buAutoNum type="arabicParenR"/>
            </a:pPr>
            <a:r>
              <a:rPr lang="pt-BR" sz="3600" dirty="0"/>
              <a:t>Situação Negócios no </a:t>
            </a:r>
            <a:r>
              <a:rPr lang="pt-BR" sz="3600" dirty="0" smtClean="0"/>
              <a:t>mundo</a:t>
            </a:r>
            <a:endParaRPr lang="pt-BR" sz="3600" dirty="0" smtClean="0"/>
          </a:p>
          <a:p>
            <a:pPr marL="742950" indent="-742950" algn="l">
              <a:buAutoNum type="arabicParenR"/>
            </a:pPr>
            <a:r>
              <a:rPr lang="pt-BR" sz="3600" dirty="0" smtClean="0"/>
              <a:t>Empregos no mundo</a:t>
            </a:r>
            <a:endParaRPr lang="pt-BR" sz="3600" dirty="0" smtClean="0"/>
          </a:p>
          <a:p>
            <a:pPr marL="742950" indent="-742950" algn="l">
              <a:buAutoNum type="arabicParenR"/>
            </a:pPr>
            <a:r>
              <a:rPr lang="pt-BR" sz="3600" dirty="0" smtClean="0"/>
              <a:t>Contexto Ensino Superior no Brasil</a:t>
            </a:r>
          </a:p>
          <a:p>
            <a:pPr marL="742950" indent="-742950" algn="l">
              <a:buAutoNum type="arabicParenR"/>
            </a:pPr>
            <a:r>
              <a:rPr lang="pt-BR" sz="3600" dirty="0" smtClean="0"/>
              <a:t>Complexidade</a:t>
            </a:r>
          </a:p>
          <a:p>
            <a:pPr marL="742950" indent="-742950" algn="l">
              <a:buAutoNum type="arabicParenR"/>
            </a:pPr>
            <a:r>
              <a:rPr lang="pt-BR" sz="3600" dirty="0" smtClean="0"/>
              <a:t>Projeções</a:t>
            </a:r>
          </a:p>
          <a:p>
            <a:pPr marL="742950" indent="-742950" algn="l">
              <a:buAutoNum type="arabicParenR"/>
            </a:pPr>
            <a:endParaRPr lang="pt-BR" sz="3600" dirty="0" smtClean="0"/>
          </a:p>
          <a:p>
            <a:pPr marL="742950" indent="-742950" algn="l">
              <a:buAutoNum type="arabicParenR"/>
            </a:pPr>
            <a:endParaRPr lang="pt-BR" sz="3600" dirty="0" smtClean="0"/>
          </a:p>
          <a:p>
            <a:pPr fontAlgn="base"/>
            <a:endParaRPr lang="pt-BR" cap="all" dirty="0" smtClean="0"/>
          </a:p>
          <a:p>
            <a:endParaRPr lang="en-US" dirty="0"/>
          </a:p>
        </p:txBody>
      </p:sp>
    </p:spTree>
    <p:extLst>
      <p:ext uri="{BB962C8B-B14F-4D97-AF65-F5344CB8AC3E}">
        <p14:creationId xmlns:p14="http://schemas.microsoft.com/office/powerpoint/2010/main" val="1027978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normAutofit/>
          </a:bodyPr>
          <a:lstStyle/>
          <a:p>
            <a:pPr algn="ctr">
              <a:lnSpc>
                <a:spcPct val="80000"/>
              </a:lnSpc>
              <a:buNone/>
            </a:pPr>
            <a:endParaRPr lang="pt-BR" sz="5800" dirty="0" smtClean="0"/>
          </a:p>
          <a:p>
            <a:pPr algn="ctr" eaLnBrk="1" hangingPunct="1">
              <a:buFontTx/>
              <a:buNone/>
            </a:pPr>
            <a:endParaRPr lang="pt-BR" dirty="0" smtClean="0"/>
          </a:p>
          <a:p>
            <a:pPr eaLnBrk="1" hangingPunct="1">
              <a:buFontTx/>
              <a:buNone/>
            </a:pPr>
            <a:endParaRPr lang="pt-BR" dirty="0" smtClean="0"/>
          </a:p>
          <a:p>
            <a:pPr eaLnBrk="1" hangingPunct="1"/>
            <a:endParaRPr lang="pt-BR" dirty="0" smtClean="0"/>
          </a:p>
        </p:txBody>
      </p:sp>
      <p:pic>
        <p:nvPicPr>
          <p:cNvPr id="4" name="Imagem 3" descr="rosa.jpg"/>
          <p:cNvPicPr>
            <a:picLocks noChangeAspect="1"/>
          </p:cNvPicPr>
          <p:nvPr/>
        </p:nvPicPr>
        <p:blipFill>
          <a:blip r:embed="rId2"/>
          <a:stretch>
            <a:fillRect/>
          </a:stretch>
        </p:blipFill>
        <p:spPr>
          <a:xfrm>
            <a:off x="-1066800" y="-304800"/>
            <a:ext cx="11081179" cy="8610600"/>
          </a:xfrm>
          <a:prstGeom prst="rect">
            <a:avLst/>
          </a:prstGeom>
        </p:spPr>
      </p:pic>
      <p:sp>
        <p:nvSpPr>
          <p:cNvPr id="6" name="Retângulo 5"/>
          <p:cNvSpPr/>
          <p:nvPr/>
        </p:nvSpPr>
        <p:spPr>
          <a:xfrm rot="17928740">
            <a:off x="2665799" y="1782888"/>
            <a:ext cx="5551725" cy="2751522"/>
          </a:xfrm>
          <a:prstGeom prst="rect">
            <a:avLst/>
          </a:prstGeom>
          <a:noFill/>
        </p:spPr>
        <p:txBody>
          <a:bodyPr wrap="square" lIns="91440" tIns="45720" rIns="91440" bIns="45720">
            <a:spAutoFit/>
          </a:bodyPr>
          <a:lstStyle/>
          <a:p>
            <a:pPr>
              <a:lnSpc>
                <a:spcPct val="90000"/>
              </a:lnSpc>
            </a:pPr>
            <a:r>
              <a:rPr lang="pt-BR" sz="2400" i="1" u="sng" dirty="0" smtClean="0">
                <a:solidFill>
                  <a:schemeClr val="bg1"/>
                </a:solidFill>
              </a:rPr>
              <a:t>Web 2.0</a:t>
            </a:r>
            <a:r>
              <a:rPr lang="pt-BR" sz="2400" i="1" dirty="0" smtClean="0">
                <a:solidFill>
                  <a:schemeClr val="bg1"/>
                </a:solidFill>
              </a:rPr>
              <a:t> (?):</a:t>
            </a:r>
            <a:r>
              <a:rPr lang="pt-BR" sz="2400" dirty="0" smtClean="0">
                <a:solidFill>
                  <a:schemeClr val="bg1"/>
                </a:solidFill>
              </a:rPr>
              <a:t> Autoria dos “mortais” e o compartilhamento</a:t>
            </a:r>
          </a:p>
          <a:p>
            <a:pPr>
              <a:lnSpc>
                <a:spcPct val="90000"/>
              </a:lnSpc>
            </a:pPr>
            <a:r>
              <a:rPr lang="pt-BR" sz="2400" u="sng" dirty="0" smtClean="0">
                <a:solidFill>
                  <a:schemeClr val="bg1"/>
                </a:solidFill>
              </a:rPr>
              <a:t>Tecnologia 3G</a:t>
            </a:r>
            <a:r>
              <a:rPr lang="pt-BR" sz="2400" dirty="0" smtClean="0">
                <a:solidFill>
                  <a:schemeClr val="bg1"/>
                </a:solidFill>
              </a:rPr>
              <a:t>: Conexão “</a:t>
            </a:r>
            <a:r>
              <a:rPr lang="pt-BR" sz="2400" dirty="0" err="1" smtClean="0">
                <a:solidFill>
                  <a:schemeClr val="bg1"/>
                </a:solidFill>
              </a:rPr>
              <a:t>free</a:t>
            </a:r>
            <a:r>
              <a:rPr lang="pt-BR" sz="2400" dirty="0" smtClean="0">
                <a:solidFill>
                  <a:schemeClr val="bg1"/>
                </a:solidFill>
              </a:rPr>
              <a:t>” sem autenticação</a:t>
            </a:r>
          </a:p>
          <a:p>
            <a:pPr>
              <a:lnSpc>
                <a:spcPct val="90000"/>
              </a:lnSpc>
            </a:pPr>
            <a:r>
              <a:rPr lang="pt-BR" sz="2400" u="sng" dirty="0" smtClean="0">
                <a:solidFill>
                  <a:schemeClr val="bg1"/>
                </a:solidFill>
              </a:rPr>
              <a:t>Dispositivos móveis</a:t>
            </a:r>
            <a:r>
              <a:rPr lang="pt-BR" sz="2400" dirty="0" smtClean="0">
                <a:solidFill>
                  <a:schemeClr val="bg1"/>
                </a:solidFill>
              </a:rPr>
              <a:t>: </a:t>
            </a:r>
            <a:r>
              <a:rPr lang="pt-BR" sz="2400" dirty="0" err="1" smtClean="0">
                <a:solidFill>
                  <a:schemeClr val="bg1"/>
                </a:solidFill>
              </a:rPr>
              <a:t>Palms</a:t>
            </a:r>
            <a:r>
              <a:rPr lang="pt-BR" sz="2400" dirty="0" smtClean="0">
                <a:solidFill>
                  <a:schemeClr val="bg1"/>
                </a:solidFill>
              </a:rPr>
              <a:t>, </a:t>
            </a:r>
            <a:r>
              <a:rPr lang="pt-BR" sz="2400" dirty="0" err="1" smtClean="0">
                <a:solidFill>
                  <a:schemeClr val="bg1"/>
                </a:solidFill>
              </a:rPr>
              <a:t>tablets</a:t>
            </a:r>
            <a:r>
              <a:rPr lang="pt-BR" sz="2400" dirty="0" smtClean="0">
                <a:solidFill>
                  <a:schemeClr val="bg1"/>
                </a:solidFill>
              </a:rPr>
              <a:t> (</a:t>
            </a:r>
            <a:r>
              <a:rPr lang="pt-BR" sz="2400" dirty="0" err="1" smtClean="0">
                <a:solidFill>
                  <a:schemeClr val="bg1"/>
                </a:solidFill>
              </a:rPr>
              <a:t>IPadGalaxi</a:t>
            </a:r>
            <a:r>
              <a:rPr lang="pt-BR" sz="2400" dirty="0" smtClean="0">
                <a:solidFill>
                  <a:schemeClr val="bg1"/>
                </a:solidFill>
              </a:rPr>
              <a:t>),celulares,</a:t>
            </a:r>
            <a:r>
              <a:rPr lang="pt-BR" sz="2400" dirty="0" err="1" smtClean="0">
                <a:solidFill>
                  <a:schemeClr val="bg1"/>
                </a:solidFill>
              </a:rPr>
              <a:t>IPods</a:t>
            </a:r>
            <a:r>
              <a:rPr lang="pt-BR" sz="2400" dirty="0" smtClean="0">
                <a:solidFill>
                  <a:schemeClr val="bg1"/>
                </a:solidFill>
              </a:rPr>
              <a:t>,</a:t>
            </a:r>
            <a:r>
              <a:rPr lang="pt-BR" sz="2400" dirty="0" err="1" smtClean="0">
                <a:solidFill>
                  <a:schemeClr val="bg1"/>
                </a:solidFill>
              </a:rPr>
              <a:t>IPhone</a:t>
            </a:r>
            <a:r>
              <a:rPr lang="pt-BR" sz="2400" dirty="0" smtClean="0">
                <a:solidFill>
                  <a:schemeClr val="bg1"/>
                </a:solidFill>
              </a:rPr>
              <a:t>...: Consumidores de Conteúdos e não “trabalhadores” (no </a:t>
            </a:r>
            <a:r>
              <a:rPr lang="pt-BR" sz="2400" dirty="0" err="1" smtClean="0">
                <a:solidFill>
                  <a:schemeClr val="bg1"/>
                </a:solidFill>
              </a:rPr>
              <a:t>office</a:t>
            </a:r>
            <a:r>
              <a:rPr lang="pt-BR" sz="2400" dirty="0" smtClean="0">
                <a:solidFill>
                  <a:schemeClr val="bg1"/>
                </a:solidFill>
              </a:rPr>
              <a:t>) por excelência</a:t>
            </a:r>
            <a:endParaRPr lang="pt-BR" sz="5400" b="0" cap="none" spc="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9" name="Retângulo 8"/>
          <p:cNvSpPr/>
          <p:nvPr/>
        </p:nvSpPr>
        <p:spPr>
          <a:xfrm rot="1754425">
            <a:off x="-571022" y="5153952"/>
            <a:ext cx="6276182" cy="1421928"/>
          </a:xfrm>
          <a:prstGeom prst="rect">
            <a:avLst/>
          </a:prstGeom>
          <a:noFill/>
        </p:spPr>
        <p:txBody>
          <a:bodyPr wrap="square" lIns="91440" tIns="45720" rIns="91440" bIns="45720">
            <a:spAutoFit/>
          </a:bodyPr>
          <a:lstStyle/>
          <a:p>
            <a:pPr>
              <a:lnSpc>
                <a:spcPct val="90000"/>
              </a:lnSpc>
            </a:pPr>
            <a:r>
              <a:rPr lang="pt-BR" sz="2400" dirty="0" smtClean="0">
                <a:solidFill>
                  <a:schemeClr val="bg1"/>
                </a:solidFill>
              </a:rPr>
              <a:t>Computadores, notebooks</a:t>
            </a:r>
          </a:p>
          <a:p>
            <a:pPr>
              <a:lnSpc>
                <a:spcPct val="90000"/>
              </a:lnSpc>
            </a:pPr>
            <a:r>
              <a:rPr lang="pt-BR" sz="2400" i="1" u="sng" dirty="0" smtClean="0">
                <a:solidFill>
                  <a:schemeClr val="bg1"/>
                </a:solidFill>
              </a:rPr>
              <a:t>Web</a:t>
            </a:r>
            <a:r>
              <a:rPr lang="pt-BR" sz="2400" dirty="0" smtClean="0">
                <a:solidFill>
                  <a:schemeClr val="bg1"/>
                </a:solidFill>
              </a:rPr>
              <a:t>: Acesso democrático à informação</a:t>
            </a:r>
          </a:p>
          <a:p>
            <a:pPr>
              <a:lnSpc>
                <a:spcPct val="90000"/>
              </a:lnSpc>
            </a:pPr>
            <a:r>
              <a:rPr lang="pt-BR" sz="2400" u="sng" dirty="0" smtClean="0">
                <a:solidFill>
                  <a:schemeClr val="bg1"/>
                </a:solidFill>
              </a:rPr>
              <a:t>Plataformas</a:t>
            </a:r>
            <a:r>
              <a:rPr lang="pt-BR" sz="2400" dirty="0" smtClean="0">
                <a:solidFill>
                  <a:schemeClr val="bg1"/>
                </a:solidFill>
              </a:rPr>
              <a:t> “de aprendizagem” (</a:t>
            </a:r>
            <a:r>
              <a:rPr lang="pt-BR" sz="2400" dirty="0" err="1" smtClean="0">
                <a:solidFill>
                  <a:schemeClr val="bg1"/>
                </a:solidFill>
              </a:rPr>
              <a:t>AVAs</a:t>
            </a:r>
            <a:r>
              <a:rPr lang="pt-BR" sz="2400" dirty="0" smtClean="0">
                <a:solidFill>
                  <a:schemeClr val="bg1"/>
                </a:solidFill>
              </a:rPr>
              <a:t>): </a:t>
            </a:r>
            <a:r>
              <a:rPr lang="pt-BR" sz="2400" dirty="0" err="1" smtClean="0">
                <a:solidFill>
                  <a:schemeClr val="bg1"/>
                </a:solidFill>
              </a:rPr>
              <a:t>Teleduc</a:t>
            </a:r>
            <a:r>
              <a:rPr lang="pt-BR" sz="2400" dirty="0" smtClean="0">
                <a:solidFill>
                  <a:schemeClr val="bg1"/>
                </a:solidFill>
              </a:rPr>
              <a:t>, </a:t>
            </a:r>
            <a:r>
              <a:rPr lang="pt-BR" sz="2400" dirty="0" err="1" smtClean="0">
                <a:solidFill>
                  <a:schemeClr val="bg1"/>
                </a:solidFill>
              </a:rPr>
              <a:t>Aulanet</a:t>
            </a:r>
            <a:r>
              <a:rPr lang="pt-BR" sz="2400" dirty="0" smtClean="0">
                <a:solidFill>
                  <a:schemeClr val="bg1"/>
                </a:solidFill>
              </a:rPr>
              <a:t>, </a:t>
            </a:r>
            <a:r>
              <a:rPr lang="pt-BR" sz="2400" dirty="0" err="1" smtClean="0">
                <a:solidFill>
                  <a:schemeClr val="bg1"/>
                </a:solidFill>
              </a:rPr>
              <a:t>Webaula</a:t>
            </a:r>
            <a:r>
              <a:rPr lang="pt-BR" sz="2400" dirty="0" smtClean="0">
                <a:solidFill>
                  <a:schemeClr val="bg1"/>
                </a:solidFill>
              </a:rPr>
              <a:t>, </a:t>
            </a:r>
            <a:r>
              <a:rPr lang="pt-BR" sz="2400" dirty="0" err="1" smtClean="0">
                <a:solidFill>
                  <a:schemeClr val="bg1"/>
                </a:solidFill>
              </a:rPr>
              <a:t>Webensino</a:t>
            </a:r>
            <a:r>
              <a:rPr lang="pt-BR" sz="2400" dirty="0" smtClean="0">
                <a:solidFill>
                  <a:schemeClr val="bg1"/>
                </a:solidFill>
              </a:rPr>
              <a:t>, </a:t>
            </a:r>
            <a:r>
              <a:rPr lang="pt-BR" sz="2400" dirty="0" err="1" smtClean="0">
                <a:solidFill>
                  <a:schemeClr val="bg1"/>
                </a:solidFill>
              </a:rPr>
              <a:t>Moodle</a:t>
            </a:r>
            <a:r>
              <a:rPr lang="pt-BR" sz="2400" dirty="0" smtClean="0">
                <a:solidFill>
                  <a:schemeClr val="bg1"/>
                </a:solidFill>
              </a:rPr>
              <a:t>, </a:t>
            </a:r>
            <a:r>
              <a:rPr lang="pt-BR" sz="2400" dirty="0" err="1" smtClean="0">
                <a:solidFill>
                  <a:schemeClr val="bg1"/>
                </a:solidFill>
              </a:rPr>
              <a:t>Sloodle</a:t>
            </a:r>
            <a:endParaRPr lang="pt-BR" sz="2400" dirty="0" smtClean="0">
              <a:solidFill>
                <a:schemeClr val="bg1"/>
              </a:solidFill>
            </a:endParaRPr>
          </a:p>
        </p:txBody>
      </p:sp>
      <p:sp>
        <p:nvSpPr>
          <p:cNvPr id="10" name="Retângulo 9"/>
          <p:cNvSpPr/>
          <p:nvPr/>
        </p:nvSpPr>
        <p:spPr>
          <a:xfrm rot="17553046">
            <a:off x="6289328" y="1781001"/>
            <a:ext cx="3734831" cy="1754326"/>
          </a:xfrm>
          <a:prstGeom prst="rect">
            <a:avLst/>
          </a:prstGeom>
          <a:noFill/>
        </p:spPr>
        <p:txBody>
          <a:bodyPr wrap="square" lIns="91440" tIns="45720" rIns="91440" bIns="45720">
            <a:spAutoFit/>
          </a:bodyPr>
          <a:lstStyle/>
          <a:p>
            <a:pPr>
              <a:lnSpc>
                <a:spcPct val="90000"/>
              </a:lnSpc>
            </a:pPr>
            <a:r>
              <a:rPr lang="pt-BR" sz="2400" u="sng" dirty="0" smtClean="0">
                <a:solidFill>
                  <a:schemeClr val="bg1"/>
                </a:solidFill>
              </a:rPr>
              <a:t>Plataformas/Redes</a:t>
            </a:r>
            <a:r>
              <a:rPr lang="pt-BR" sz="2400" u="sng" dirty="0" smtClean="0"/>
              <a:t> </a:t>
            </a:r>
            <a:r>
              <a:rPr lang="pt-BR" sz="2400" u="sng" dirty="0" smtClean="0">
                <a:solidFill>
                  <a:schemeClr val="bg1"/>
                </a:solidFill>
              </a:rPr>
              <a:t>Sociais</a:t>
            </a:r>
            <a:r>
              <a:rPr lang="pt-BR" sz="2400" dirty="0" smtClean="0">
                <a:solidFill>
                  <a:schemeClr val="bg1"/>
                </a:solidFill>
              </a:rPr>
              <a:t>: Orkut, Blogs, </a:t>
            </a:r>
            <a:r>
              <a:rPr lang="pt-BR" sz="2400" dirty="0" err="1" smtClean="0">
                <a:solidFill>
                  <a:schemeClr val="bg1"/>
                </a:solidFill>
              </a:rPr>
              <a:t>Facebook</a:t>
            </a:r>
            <a:r>
              <a:rPr lang="pt-BR" sz="2400" dirty="0" smtClean="0">
                <a:solidFill>
                  <a:schemeClr val="bg1"/>
                </a:solidFill>
              </a:rPr>
              <a:t>, </a:t>
            </a:r>
            <a:r>
              <a:rPr lang="pt-BR" sz="2400" dirty="0" err="1" smtClean="0">
                <a:solidFill>
                  <a:schemeClr val="bg1"/>
                </a:solidFill>
              </a:rPr>
              <a:t>LinkedIN</a:t>
            </a:r>
            <a:r>
              <a:rPr lang="pt-BR" sz="2400" dirty="0" smtClean="0">
                <a:solidFill>
                  <a:schemeClr val="bg1"/>
                </a:solidFill>
              </a:rPr>
              <a:t>, </a:t>
            </a:r>
            <a:r>
              <a:rPr lang="pt-BR" sz="2400" dirty="0" err="1" smtClean="0">
                <a:solidFill>
                  <a:schemeClr val="bg1"/>
                </a:solidFill>
              </a:rPr>
              <a:t>Twitter</a:t>
            </a:r>
            <a:endParaRPr lang="pt-BR" sz="2400" dirty="0" smtClean="0">
              <a:solidFill>
                <a:schemeClr val="bg1"/>
              </a:solidFill>
            </a:endParaRPr>
          </a:p>
          <a:p>
            <a:pPr>
              <a:lnSpc>
                <a:spcPct val="90000"/>
              </a:lnSpc>
            </a:pPr>
            <a:r>
              <a:rPr lang="pt-BR" sz="2400" u="sng" dirty="0" smtClean="0">
                <a:solidFill>
                  <a:schemeClr val="bg1"/>
                </a:solidFill>
              </a:rPr>
              <a:t>Tecnologia 4G</a:t>
            </a:r>
            <a:r>
              <a:rPr lang="pt-BR" sz="2400" dirty="0" smtClean="0">
                <a:solidFill>
                  <a:schemeClr val="bg1"/>
                </a:solidFill>
              </a:rPr>
              <a:t>: </a:t>
            </a:r>
            <a:r>
              <a:rPr lang="pt-BR" sz="2400" dirty="0" err="1" smtClean="0">
                <a:solidFill>
                  <a:schemeClr val="bg1"/>
                </a:solidFill>
              </a:rPr>
              <a:t>almost</a:t>
            </a:r>
            <a:r>
              <a:rPr lang="pt-BR" sz="2400" dirty="0" smtClean="0">
                <a:solidFill>
                  <a:schemeClr val="bg1"/>
                </a:solidFill>
              </a:rPr>
              <a:t>...2012</a:t>
            </a:r>
          </a:p>
        </p:txBody>
      </p:sp>
      <p:sp>
        <p:nvSpPr>
          <p:cNvPr id="11" name="CaixaDeTexto 10"/>
          <p:cNvSpPr txBox="1"/>
          <p:nvPr/>
        </p:nvSpPr>
        <p:spPr>
          <a:xfrm>
            <a:off x="914400" y="304800"/>
            <a:ext cx="3124200" cy="584775"/>
          </a:xfrm>
          <a:prstGeom prst="rect">
            <a:avLst/>
          </a:prstGeom>
          <a:noFill/>
        </p:spPr>
        <p:txBody>
          <a:bodyPr wrap="square" rtlCol="0">
            <a:spAutoFit/>
          </a:bodyPr>
          <a:lstStyle/>
          <a:p>
            <a:pPr>
              <a:buFont typeface="Arial" pitchFamily="34" charset="0"/>
              <a:buChar char="•"/>
            </a:pPr>
            <a:r>
              <a:rPr lang="en-US" sz="3200" b="1" dirty="0" smtClean="0">
                <a:solidFill>
                  <a:srgbClr val="FFC000"/>
                </a:solidFill>
              </a:rPr>
              <a:t> </a:t>
            </a:r>
            <a:r>
              <a:rPr lang="en-US" sz="3200" b="1" dirty="0" err="1" smtClean="0">
                <a:solidFill>
                  <a:srgbClr val="FFC000"/>
                </a:solidFill>
              </a:rPr>
              <a:t>Tendências</a:t>
            </a:r>
            <a:endParaRPr lang="en-US" sz="3200" b="1" dirty="0">
              <a:solidFill>
                <a:srgbClr val="FFC000"/>
              </a:solidFill>
            </a:endParaRPr>
          </a:p>
        </p:txBody>
      </p:sp>
    </p:spTree>
    <p:extLst>
      <p:ext uri="{BB962C8B-B14F-4D97-AF65-F5344CB8AC3E}">
        <p14:creationId xmlns:p14="http://schemas.microsoft.com/office/powerpoint/2010/main" val="3860717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1447800"/>
            <a:ext cx="6400800" cy="4191000"/>
          </a:xfrm>
        </p:spPr>
        <p:txBody>
          <a:bodyPr>
            <a:normAutofit fontScale="25000" lnSpcReduction="20000"/>
          </a:bodyPr>
          <a:lstStyle/>
          <a:p>
            <a:pPr algn="l"/>
            <a:r>
              <a:rPr lang="pt-BR" sz="8600" dirty="0" smtClean="0"/>
              <a:t>Virtualizar-se é expandir-se; é promover um movimento de autocriação e de se brincar com dimensões de tempo e de espaço, de uma forma mais “palpável”, (embora que com outros sentidos) e proporcionar ampliações de conhecimentos e de relações de todos os tipos; é isso que estamos vivendo. E pasmem, </a:t>
            </a:r>
            <a:r>
              <a:rPr lang="pt-BR" sz="8600" i="1" dirty="0" smtClean="0"/>
              <a:t>Heráclito já dizia isso</a:t>
            </a:r>
            <a:r>
              <a:rPr lang="pt-BR" sz="8600" dirty="0" smtClean="0"/>
              <a:t>.</a:t>
            </a:r>
            <a:endParaRPr lang="en-US" sz="8600" dirty="0" smtClean="0"/>
          </a:p>
          <a:p>
            <a:pPr algn="l"/>
            <a:r>
              <a:rPr lang="pt-BR" sz="8600" dirty="0" smtClean="0"/>
              <a:t> </a:t>
            </a:r>
            <a:endParaRPr lang="en-US" sz="8600" dirty="0" smtClean="0"/>
          </a:p>
          <a:p>
            <a:pPr algn="l"/>
            <a:r>
              <a:rPr lang="pt-BR" sz="8600" dirty="0" smtClean="0"/>
              <a:t>Assim, estamos imersos em um contexto onde viver é “estar virtual também”, o que produz os </a:t>
            </a:r>
            <a:r>
              <a:rPr lang="pt-BR" sz="8600" dirty="0" err="1" smtClean="0"/>
              <a:t>multicenários</a:t>
            </a:r>
            <a:r>
              <a:rPr lang="pt-BR" sz="8600" dirty="0" smtClean="0"/>
              <a:t> e as sincronias midiáticas de criação e de exposição que vemos diariamente. A Era do virtual é um caminho para essa perspectiva </a:t>
            </a:r>
            <a:r>
              <a:rPr lang="pt-BR" sz="8600" dirty="0" err="1" smtClean="0"/>
              <a:t>multi</a:t>
            </a:r>
            <a:r>
              <a:rPr lang="pt-BR" sz="8600" dirty="0" smtClean="0"/>
              <a:t>, e a mobilidade, um meio para o alcance da liberdade de expressão poder ocorrer a qualquer tempo, em qualquer lugar e com qualquer pessoa. </a:t>
            </a:r>
            <a:endParaRPr lang="en-US" sz="8600" dirty="0" smtClean="0"/>
          </a:p>
          <a:p>
            <a:pPr fontAlgn="base"/>
            <a:endParaRPr lang="pt-BR" cap="all" dirty="0" smtClean="0"/>
          </a:p>
          <a:p>
            <a:endParaRPr lang="en-US" dirty="0"/>
          </a:p>
        </p:txBody>
      </p:sp>
      <p:sp>
        <p:nvSpPr>
          <p:cNvPr id="4" name="CaixaDeTexto 3"/>
          <p:cNvSpPr txBox="1"/>
          <p:nvPr/>
        </p:nvSpPr>
        <p:spPr>
          <a:xfrm>
            <a:off x="2286000" y="533400"/>
            <a:ext cx="4800600" cy="523220"/>
          </a:xfrm>
          <a:prstGeom prst="rect">
            <a:avLst/>
          </a:prstGeom>
          <a:noFill/>
        </p:spPr>
        <p:txBody>
          <a:bodyPr wrap="square" rtlCol="0">
            <a:spAutoFit/>
          </a:bodyPr>
          <a:lstStyle/>
          <a:p>
            <a:pPr algn="ctr"/>
            <a:r>
              <a:rPr lang="en-US" sz="2800" dirty="0" err="1" smtClean="0"/>
              <a:t>Tendência</a:t>
            </a:r>
            <a:r>
              <a:rPr lang="en-US" sz="2800" dirty="0" smtClean="0"/>
              <a:t> “real”: </a:t>
            </a:r>
            <a:r>
              <a:rPr lang="en-US" sz="2800" dirty="0" err="1" smtClean="0"/>
              <a:t>Virtualização</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371600" y="1447800"/>
            <a:ext cx="6400800" cy="4191000"/>
          </a:xfrm>
        </p:spPr>
        <p:txBody>
          <a:bodyPr>
            <a:normAutofit fontScale="62500" lnSpcReduction="20000"/>
          </a:bodyPr>
          <a:lstStyle/>
          <a:p>
            <a:r>
              <a:rPr lang="pt-BR" sz="5100" dirty="0" smtClean="0"/>
              <a:t>Negócios </a:t>
            </a:r>
            <a:r>
              <a:rPr lang="pt-BR" sz="5100" i="1" dirty="0" smtClean="0"/>
              <a:t>de</a:t>
            </a:r>
            <a:r>
              <a:rPr lang="pt-BR" sz="5100" dirty="0" smtClean="0"/>
              <a:t> e </a:t>
            </a:r>
            <a:r>
              <a:rPr lang="pt-BR" sz="5100" i="1" dirty="0" smtClean="0"/>
              <a:t>na</a:t>
            </a:r>
            <a:r>
              <a:rPr lang="pt-BR" sz="5100" dirty="0" smtClean="0"/>
              <a:t> Rede</a:t>
            </a:r>
          </a:p>
          <a:p>
            <a:endParaRPr lang="pt-BR" sz="5100" dirty="0" smtClean="0"/>
          </a:p>
          <a:p>
            <a:pPr algn="l"/>
            <a:r>
              <a:rPr lang="pt-BR" sz="5100" dirty="0" err="1" smtClean="0"/>
              <a:t>My</a:t>
            </a:r>
            <a:r>
              <a:rPr lang="pt-BR" sz="5100" dirty="0" smtClean="0"/>
              <a:t> </a:t>
            </a:r>
            <a:r>
              <a:rPr lang="pt-BR" sz="5100" dirty="0" err="1" smtClean="0"/>
              <a:t>space</a:t>
            </a:r>
            <a:r>
              <a:rPr lang="pt-BR" sz="5100" dirty="0" smtClean="0"/>
              <a:t>: 580 M U$</a:t>
            </a:r>
          </a:p>
          <a:p>
            <a:pPr algn="l"/>
            <a:r>
              <a:rPr lang="pt-BR" sz="5100" dirty="0" err="1" smtClean="0"/>
              <a:t>You</a:t>
            </a:r>
            <a:r>
              <a:rPr lang="pt-BR" sz="5100" dirty="0" smtClean="0"/>
              <a:t> tube: 1.6 M U$</a:t>
            </a:r>
          </a:p>
          <a:p>
            <a:pPr algn="l"/>
            <a:r>
              <a:rPr lang="pt-BR" sz="5100" dirty="0" smtClean="0"/>
              <a:t>Skype: 2.6 M U$</a:t>
            </a:r>
          </a:p>
          <a:p>
            <a:pPr algn="l"/>
            <a:endParaRPr lang="pt-BR" sz="5100" dirty="0" smtClean="0"/>
          </a:p>
          <a:p>
            <a:pPr algn="l"/>
            <a:r>
              <a:rPr lang="pt-BR" sz="4000" dirty="0"/>
              <a:t>Fonte: </a:t>
            </a:r>
            <a:r>
              <a:rPr lang="pt-BR" sz="4000" dirty="0">
                <a:hlinkClick r:id="rId2"/>
              </a:rPr>
              <a:t>http://</a:t>
            </a:r>
            <a:r>
              <a:rPr lang="pt-BR" sz="4000" dirty="0" smtClean="0">
                <a:hlinkClick r:id="rId2"/>
              </a:rPr>
              <a:t>dinheiroponto.com/2008/10/a-tendencia-dos-negocios-na-internet.html</a:t>
            </a:r>
            <a:r>
              <a:rPr lang="pt-BR" sz="4000" dirty="0" smtClean="0"/>
              <a:t> </a:t>
            </a:r>
            <a:endParaRPr lang="pt-BR" sz="4000" dirty="0"/>
          </a:p>
          <a:p>
            <a:pPr algn="l"/>
            <a:endParaRPr lang="pt-BR" sz="5100" dirty="0" smtClean="0"/>
          </a:p>
          <a:p>
            <a:pPr algn="l"/>
            <a:endParaRPr lang="pt-BR" sz="5100" dirty="0" smtClean="0"/>
          </a:p>
          <a:p>
            <a:pPr algn="l"/>
            <a:endParaRPr lang="pt-BR" sz="5100" dirty="0" smtClean="0"/>
          </a:p>
          <a:p>
            <a:pPr algn="l"/>
            <a:endParaRPr lang="pt-BR" sz="5100" dirty="0" smtClean="0"/>
          </a:p>
          <a:p>
            <a:pPr fontAlgn="base"/>
            <a:endParaRPr lang="pt-BR" cap="all" dirty="0" smtClean="0"/>
          </a:p>
          <a:p>
            <a:endParaRPr lang="en-US" dirty="0"/>
          </a:p>
        </p:txBody>
      </p:sp>
    </p:spTree>
    <p:extLst>
      <p:ext uri="{BB962C8B-B14F-4D97-AF65-F5344CB8AC3E}">
        <p14:creationId xmlns:p14="http://schemas.microsoft.com/office/powerpoint/2010/main" val="1714374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solidFill>
                  <a:schemeClr val="bg2">
                    <a:lumMod val="25000"/>
                  </a:schemeClr>
                </a:solidFill>
              </a:rPr>
              <a:t>Negócios com conceito inovador</a:t>
            </a:r>
            <a:endParaRPr lang="pt-BR" sz="3200" dirty="0">
              <a:solidFill>
                <a:schemeClr val="bg2">
                  <a:lumMod val="25000"/>
                </a:schemeClr>
              </a:solidFill>
            </a:endParaRPr>
          </a:p>
        </p:txBody>
      </p:sp>
      <p:sp>
        <p:nvSpPr>
          <p:cNvPr id="3" name="Espaço Reservado para Conteúdo 2"/>
          <p:cNvSpPr>
            <a:spLocks noGrp="1"/>
          </p:cNvSpPr>
          <p:nvPr>
            <p:ph idx="1"/>
          </p:nvPr>
        </p:nvSpPr>
        <p:spPr/>
        <p:txBody>
          <a:bodyPr>
            <a:normAutofit fontScale="40000" lnSpcReduction="20000"/>
          </a:bodyPr>
          <a:lstStyle/>
          <a:p>
            <a:endParaRPr lang="pt-BR" dirty="0"/>
          </a:p>
          <a:p>
            <a:r>
              <a:rPr lang="pt-BR" sz="5900" dirty="0" smtClean="0">
                <a:solidFill>
                  <a:schemeClr val="bg2">
                    <a:lumMod val="25000"/>
                  </a:schemeClr>
                </a:solidFill>
                <a:hlinkClick r:id="rId2"/>
              </a:rPr>
              <a:t>Camiseteria.com</a:t>
            </a:r>
            <a:r>
              <a:rPr lang="pt-BR" sz="5900" dirty="0">
                <a:solidFill>
                  <a:schemeClr val="bg2">
                    <a:lumMod val="25000"/>
                  </a:schemeClr>
                </a:solidFill>
              </a:rPr>
              <a:t/>
            </a:r>
            <a:br>
              <a:rPr lang="pt-BR" sz="5900" dirty="0">
                <a:solidFill>
                  <a:schemeClr val="bg2">
                    <a:lumMod val="25000"/>
                  </a:schemeClr>
                </a:solidFill>
              </a:rPr>
            </a:br>
            <a:r>
              <a:rPr lang="pt-BR" sz="5900" dirty="0" err="1">
                <a:solidFill>
                  <a:schemeClr val="bg2">
                    <a:lumMod val="25000"/>
                  </a:schemeClr>
                </a:solidFill>
                <a:hlinkClick r:id="rId3"/>
              </a:rPr>
              <a:t>Nespresso</a:t>
            </a:r>
            <a:r>
              <a:rPr lang="pt-BR" sz="5900" dirty="0">
                <a:solidFill>
                  <a:schemeClr val="bg2">
                    <a:lumMod val="25000"/>
                  </a:schemeClr>
                </a:solidFill>
              </a:rPr>
              <a:t>: Concurso para a criação de produtos envolvendo a experiência de </a:t>
            </a:r>
            <a:r>
              <a:rPr lang="pt-BR" sz="5900" dirty="0" smtClean="0">
                <a:solidFill>
                  <a:schemeClr val="bg2">
                    <a:lumMod val="25000"/>
                  </a:schemeClr>
                </a:solidFill>
              </a:rPr>
              <a:t>tomar </a:t>
            </a:r>
            <a:r>
              <a:rPr lang="pt-BR" sz="5900" dirty="0">
                <a:solidFill>
                  <a:schemeClr val="bg2">
                    <a:lumMod val="25000"/>
                  </a:schemeClr>
                </a:solidFill>
              </a:rPr>
              <a:t>um café.</a:t>
            </a:r>
            <a:br>
              <a:rPr lang="pt-BR" sz="5900" dirty="0">
                <a:solidFill>
                  <a:schemeClr val="bg2">
                    <a:lumMod val="25000"/>
                  </a:schemeClr>
                </a:solidFill>
              </a:rPr>
            </a:br>
            <a:r>
              <a:rPr lang="pt-BR" sz="5900" dirty="0">
                <a:solidFill>
                  <a:schemeClr val="bg2">
                    <a:lumMod val="25000"/>
                  </a:schemeClr>
                </a:solidFill>
                <a:hlinkClick r:id="rId4"/>
              </a:rPr>
              <a:t>Nokia </a:t>
            </a:r>
            <a:r>
              <a:rPr lang="pt-BR" sz="5900" dirty="0" err="1">
                <a:solidFill>
                  <a:schemeClr val="bg2">
                    <a:lumMod val="25000"/>
                  </a:schemeClr>
                </a:solidFill>
                <a:hlinkClick r:id="rId4"/>
              </a:rPr>
              <a:t>Concept</a:t>
            </a:r>
            <a:r>
              <a:rPr lang="pt-BR" sz="5900" dirty="0">
                <a:solidFill>
                  <a:schemeClr val="bg2">
                    <a:lumMod val="25000"/>
                  </a:schemeClr>
                </a:solidFill>
                <a:hlinkClick r:id="rId4"/>
              </a:rPr>
              <a:t> </a:t>
            </a:r>
            <a:r>
              <a:rPr lang="pt-BR" sz="5900" dirty="0" err="1">
                <a:solidFill>
                  <a:schemeClr val="bg2">
                    <a:lumMod val="25000"/>
                  </a:schemeClr>
                </a:solidFill>
                <a:hlinkClick r:id="rId4"/>
              </a:rPr>
              <a:t>Lounge</a:t>
            </a:r>
            <a:r>
              <a:rPr lang="pt-BR" sz="5900" dirty="0">
                <a:solidFill>
                  <a:schemeClr val="bg2">
                    <a:lumMod val="25000"/>
                  </a:schemeClr>
                </a:solidFill>
              </a:rPr>
              <a:t>: Concurso (encerrado) para a criação de produtos da Nokia.</a:t>
            </a:r>
            <a:br>
              <a:rPr lang="pt-BR" sz="5900" dirty="0">
                <a:solidFill>
                  <a:schemeClr val="bg2">
                    <a:lumMod val="25000"/>
                  </a:schemeClr>
                </a:solidFill>
              </a:rPr>
            </a:br>
            <a:r>
              <a:rPr lang="pt-BR" sz="5900" dirty="0">
                <a:solidFill>
                  <a:schemeClr val="bg2">
                    <a:lumMod val="25000"/>
                  </a:schemeClr>
                </a:solidFill>
                <a:hlinkClick r:id="rId5"/>
              </a:rPr>
              <a:t>Seriado L Word</a:t>
            </a:r>
            <a:r>
              <a:rPr lang="pt-BR" sz="5900" dirty="0">
                <a:solidFill>
                  <a:schemeClr val="bg2">
                    <a:lumMod val="25000"/>
                  </a:schemeClr>
                </a:solidFill>
              </a:rPr>
              <a:t>: Um episódio do seriado L Word todo criado por </a:t>
            </a:r>
            <a:r>
              <a:rPr lang="pt-BR" sz="5900" dirty="0" smtClean="0">
                <a:solidFill>
                  <a:schemeClr val="bg2">
                    <a:lumMod val="25000"/>
                  </a:schemeClr>
                </a:solidFill>
              </a:rPr>
              <a:t>fãs </a:t>
            </a:r>
            <a:r>
              <a:rPr lang="pt-BR" sz="5900" dirty="0">
                <a:solidFill>
                  <a:schemeClr val="bg2">
                    <a:lumMod val="25000"/>
                  </a:schemeClr>
                </a:solidFill>
              </a:rPr>
              <a:t>da série.</a:t>
            </a:r>
            <a:br>
              <a:rPr lang="pt-BR" sz="5900" dirty="0">
                <a:solidFill>
                  <a:schemeClr val="bg2">
                    <a:lumMod val="25000"/>
                  </a:schemeClr>
                </a:solidFill>
              </a:rPr>
            </a:br>
            <a:r>
              <a:rPr lang="pt-BR" sz="5900" dirty="0" err="1">
                <a:solidFill>
                  <a:schemeClr val="bg2">
                    <a:lumMod val="25000"/>
                  </a:schemeClr>
                </a:solidFill>
                <a:hlinkClick r:id="rId6"/>
              </a:rPr>
              <a:t>Eletrolux</a:t>
            </a:r>
            <a:r>
              <a:rPr lang="pt-BR" sz="5900" dirty="0">
                <a:solidFill>
                  <a:schemeClr val="bg2">
                    <a:lumMod val="25000"/>
                  </a:schemeClr>
                </a:solidFill>
                <a:hlinkClick r:id="rId6"/>
              </a:rPr>
              <a:t> Design </a:t>
            </a:r>
            <a:r>
              <a:rPr lang="pt-BR" sz="5900" dirty="0" err="1">
                <a:solidFill>
                  <a:schemeClr val="bg2">
                    <a:lumMod val="25000"/>
                  </a:schemeClr>
                </a:solidFill>
                <a:hlinkClick r:id="rId6"/>
              </a:rPr>
              <a:t>Lab</a:t>
            </a:r>
            <a:r>
              <a:rPr lang="pt-BR" sz="5900" dirty="0">
                <a:solidFill>
                  <a:schemeClr val="bg2">
                    <a:lumMod val="25000"/>
                  </a:schemeClr>
                </a:solidFill>
              </a:rPr>
              <a:t>: Concurso para estudantes criarem produtos para a </a:t>
            </a:r>
            <a:r>
              <a:rPr lang="pt-BR" sz="5900" dirty="0" err="1">
                <a:solidFill>
                  <a:schemeClr val="bg2">
                    <a:lumMod val="25000"/>
                  </a:schemeClr>
                </a:solidFill>
              </a:rPr>
              <a:t>Eletrolux</a:t>
            </a:r>
            <a:r>
              <a:rPr lang="pt-BR" sz="5900" dirty="0" smtClean="0">
                <a:solidFill>
                  <a:schemeClr val="bg2">
                    <a:lumMod val="25000"/>
                  </a:schemeClr>
                </a:solidFill>
              </a:rPr>
              <a:t>.</a:t>
            </a:r>
          </a:p>
          <a:p>
            <a:r>
              <a:rPr lang="pt-BR" sz="5900" dirty="0" err="1" smtClean="0">
                <a:solidFill>
                  <a:schemeClr val="bg2">
                    <a:lumMod val="25000"/>
                  </a:schemeClr>
                </a:solidFill>
              </a:rPr>
              <a:t>Facebook</a:t>
            </a:r>
            <a:endParaRPr lang="pt-BR" sz="5900" dirty="0" smtClean="0">
              <a:solidFill>
                <a:schemeClr val="bg2">
                  <a:lumMod val="25000"/>
                </a:schemeClr>
              </a:solidFill>
            </a:endParaRPr>
          </a:p>
          <a:p>
            <a:r>
              <a:rPr lang="pt-BR" sz="5900" dirty="0" err="1" smtClean="0">
                <a:solidFill>
                  <a:schemeClr val="bg2">
                    <a:lumMod val="25000"/>
                  </a:schemeClr>
                </a:solidFill>
              </a:rPr>
              <a:t>Twitter</a:t>
            </a:r>
            <a:endParaRPr lang="pt-BR" sz="5900" dirty="0" smtClean="0">
              <a:solidFill>
                <a:schemeClr val="bg2">
                  <a:lumMod val="25000"/>
                </a:schemeClr>
              </a:solidFill>
            </a:endParaRPr>
          </a:p>
          <a:p>
            <a:endParaRPr lang="pt-BR" sz="4500" dirty="0" smtClean="0"/>
          </a:p>
          <a:p>
            <a:pPr marL="0" indent="0">
              <a:buNone/>
            </a:pPr>
            <a:endParaRPr lang="pt-BR" dirty="0"/>
          </a:p>
          <a:p>
            <a:r>
              <a:rPr lang="pt-BR" dirty="0"/>
              <a:t>Link: </a:t>
            </a:r>
            <a:r>
              <a:rPr lang="pt-BR" dirty="0">
                <a:hlinkClick r:id="rId7"/>
              </a:rPr>
              <a:t>http://blog.fabioseixas.com.br/archives/2006/06/cocriacao_novo_1.html</a:t>
            </a:r>
            <a:endParaRPr lang="pt-BR" dirty="0"/>
          </a:p>
          <a:p>
            <a:endParaRPr lang="pt-BR" dirty="0"/>
          </a:p>
        </p:txBody>
      </p:sp>
    </p:spTree>
    <p:extLst>
      <p:ext uri="{BB962C8B-B14F-4D97-AF65-F5344CB8AC3E}">
        <p14:creationId xmlns:p14="http://schemas.microsoft.com/office/powerpoint/2010/main" val="783459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371600"/>
            <a:ext cx="22133097" cy="1192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031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967</Words>
  <Application>Microsoft Office PowerPoint</Application>
  <PresentationFormat>Apresentação na tela (4:3)</PresentationFormat>
  <Paragraphs>127</Paragraphs>
  <Slides>23</Slides>
  <Notes>0</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Tema do Office</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Negócios com conceito inovador</vt:lpstr>
      <vt:lpstr>Apresentação do PowerPoint</vt:lpstr>
      <vt:lpstr>Cases de empregos</vt:lpstr>
      <vt:lpstr>A própria co criação...</vt:lpstr>
      <vt:lpstr>Apresentação do PowerPoint</vt:lpstr>
      <vt:lpstr>Apresentação do PowerPoint</vt:lpstr>
      <vt:lpstr>Apresentação do PowerPoint</vt:lpstr>
      <vt:lpstr>Apresentação do PowerPoint</vt:lpstr>
      <vt:lpstr>Apresentação do PowerPoint</vt:lpstr>
      <vt:lpstr>Apresentação do PowerPoint</vt:lpstr>
      <vt:lpstr>Será que ele só vai aprender assim?</vt:lpstr>
      <vt:lpstr>A RESPOSTA É NÃO...</vt:lpstr>
      <vt:lpstr>Uma complexidade nas mãos...</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Susane</dc:creator>
  <cp:lastModifiedBy>Susane</cp:lastModifiedBy>
  <cp:revision>49</cp:revision>
  <dcterms:created xsi:type="dcterms:W3CDTF">2011-10-12T01:35:29Z</dcterms:created>
  <dcterms:modified xsi:type="dcterms:W3CDTF">2011-10-15T00:02:01Z</dcterms:modified>
</cp:coreProperties>
</file>