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7461" r:id="rId1"/>
    <p:sldMasterId id="2147488895" r:id="rId2"/>
  </p:sldMasterIdLst>
  <p:notesMasterIdLst>
    <p:notesMasterId r:id="rId42"/>
  </p:notesMasterIdLst>
  <p:handoutMasterIdLst>
    <p:handoutMasterId r:id="rId43"/>
  </p:handoutMasterIdLst>
  <p:sldIdLst>
    <p:sldId id="498" r:id="rId3"/>
    <p:sldId id="664" r:id="rId4"/>
    <p:sldId id="597" r:id="rId5"/>
    <p:sldId id="448" r:id="rId6"/>
    <p:sldId id="656" r:id="rId7"/>
    <p:sldId id="546" r:id="rId8"/>
    <p:sldId id="449" r:id="rId9"/>
    <p:sldId id="588" r:id="rId10"/>
    <p:sldId id="488" r:id="rId11"/>
    <p:sldId id="513" r:id="rId12"/>
    <p:sldId id="514" r:id="rId13"/>
    <p:sldId id="515" r:id="rId14"/>
    <p:sldId id="516" r:id="rId15"/>
    <p:sldId id="517" r:id="rId16"/>
    <p:sldId id="627" r:id="rId17"/>
    <p:sldId id="628" r:id="rId18"/>
    <p:sldId id="633" r:id="rId19"/>
    <p:sldId id="666" r:id="rId20"/>
    <p:sldId id="634" r:id="rId21"/>
    <p:sldId id="635" r:id="rId22"/>
    <p:sldId id="636" r:id="rId23"/>
    <p:sldId id="637" r:id="rId24"/>
    <p:sldId id="638" r:id="rId25"/>
    <p:sldId id="639" r:id="rId26"/>
    <p:sldId id="640" r:id="rId27"/>
    <p:sldId id="657" r:id="rId28"/>
    <p:sldId id="658" r:id="rId29"/>
    <p:sldId id="659" r:id="rId30"/>
    <p:sldId id="660" r:id="rId31"/>
    <p:sldId id="669" r:id="rId32"/>
    <p:sldId id="668" r:id="rId33"/>
    <p:sldId id="567" r:id="rId34"/>
    <p:sldId id="485" r:id="rId35"/>
    <p:sldId id="503" r:id="rId36"/>
    <p:sldId id="665" r:id="rId37"/>
    <p:sldId id="661" r:id="rId38"/>
    <p:sldId id="662" r:id="rId39"/>
    <p:sldId id="667" r:id="rId40"/>
    <p:sldId id="663" r:id="rId41"/>
  </p:sldIdLst>
  <p:sldSz cx="13004800" cy="9753600"/>
  <p:notesSz cx="6858000" cy="9144000"/>
  <p:custDataLst>
    <p:tags r:id="rId44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3878" indent="1589"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0929" indent="1589"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67981" indent="1589"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5031" indent="1589" algn="ctr" rtl="0" fontAlgn="base">
      <a:spcBef>
        <a:spcPct val="0"/>
      </a:spcBef>
      <a:spcAft>
        <a:spcPct val="0"/>
      </a:spcAft>
      <a:defRPr sz="43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5256" algn="l" defTabSz="457051" rtl="0" eaLnBrk="1" latinLnBrk="0" hangingPunct="1">
      <a:defRPr sz="43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2307" algn="l" defTabSz="457051" rtl="0" eaLnBrk="1" latinLnBrk="0" hangingPunct="1">
      <a:defRPr sz="43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199360" algn="l" defTabSz="457051" rtl="0" eaLnBrk="1" latinLnBrk="0" hangingPunct="1">
      <a:defRPr sz="43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6412" algn="l" defTabSz="457051" rtl="0" eaLnBrk="1" latinLnBrk="0" hangingPunct="1">
      <a:defRPr sz="43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4"/>
    <a:srgbClr val="001A00"/>
    <a:srgbClr val="001E00"/>
    <a:srgbClr val="003300"/>
    <a:srgbClr val="137739"/>
    <a:srgbClr val="C3D69B"/>
    <a:srgbClr val="134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3029" autoAdjust="0"/>
  </p:normalViewPr>
  <p:slideViewPr>
    <p:cSldViewPr>
      <p:cViewPr>
        <p:scale>
          <a:sx n="72" d="100"/>
          <a:sy n="72" d="100"/>
        </p:scale>
        <p:origin x="-1662" y="-23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5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11832"/>
    </p:cViewPr>
  </p:sorterViewPr>
  <p:notesViewPr>
    <p:cSldViewPr>
      <p:cViewPr varScale="1">
        <p:scale>
          <a:sx n="69" d="100"/>
          <a:sy n="69" d="100"/>
        </p:scale>
        <p:origin x="-335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5E847-EA72-2C45-8308-315ABAF82190}" type="datetimeFigureOut">
              <a:rPr lang="en-US" smtClean="0"/>
              <a:t>10/14/2011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80AFA-06FF-F74F-9043-73FAEE20AAE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FD943C7-B683-5048-8294-74705F3B3D7E}" type="datetimeFigureOut">
              <a:rPr lang="en-US"/>
              <a:pPr>
                <a:defRPr/>
              </a:pPr>
              <a:t>10/14/2011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ADCB229-9678-0D41-8021-434B9DB88BA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83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387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3878" algn="l" defTabSz="45387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0929" algn="l" defTabSz="45387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67981" algn="l" defTabSz="45387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5031" algn="l" defTabSz="45387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4907" algn="l" defTabSz="4569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1886" algn="l" defTabSz="4569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8868" algn="l" defTabSz="4569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5848" algn="l" defTabSz="45697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Jack_Welch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DCB229-9678-0D41-8021-434B9DB88BA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96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processos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e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métodos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de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trabalho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nos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clubes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de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futebol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em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sua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enorme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maioria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não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pertencem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instituição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. São de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exclusiva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propriedade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(e know-how) dos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profissionais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contratados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pelo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próprio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clube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como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as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idas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e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vindas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de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comissões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técnicas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as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vezes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quase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que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inteiras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são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frequentes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após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vencer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ou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perder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campeonatos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no final (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ou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no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início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!) o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clube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é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novamente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como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um </a:t>
            </a:r>
            <a:r>
              <a:rPr lang="en-US" sz="110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computador</a:t>
            </a:r>
            <a:r>
              <a:rPr lang="en-US" sz="11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</a:t>
            </a:r>
            <a:r>
              <a:rPr lang="en-US" sz="1100" b="1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hardware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)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vazio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espera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de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programação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(</a:t>
            </a:r>
            <a:r>
              <a:rPr lang="en-US" sz="1100" b="1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software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).</a:t>
            </a:r>
          </a:p>
          <a:p>
            <a:r>
              <a:rPr lang="en-US" sz="1100" b="0" u="sng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  <a:hlinkClick r:id="rId3"/>
              </a:rPr>
              <a:t>Jack Welch já havia sacado há muito tempo que enviar seus melhores funcionários em busca de pós-graduações e mestrados era um ledo engano. Primeiro: os altos custos de investimento em capacitação de um funcionário que ficava a maioria do tempo ausente da empresa. Segundo: o assédio de outras empresas que, geralmente, resultava em perder seus melhores talentos.</a:t>
            </a:r>
          </a:p>
          <a:p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Trouxe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então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capacitação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para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dentro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da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companhia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treinando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e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desenvolvendo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seus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melhores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colaboradores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na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própria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cultura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da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empresa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Institucionalizou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os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processos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melhorou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 ‘software’ e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alargou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os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caminhos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para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o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desenvolvimento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de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melhores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gestores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.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Deu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a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esta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ideia o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nome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de Universidade </a:t>
            </a:r>
            <a:r>
              <a:rPr lang="en-US" sz="1100" b="0" kern="1200" dirty="0" err="1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Corporativa</a:t>
            </a:r>
            <a:r>
              <a:rPr lang="en-US" sz="1100" b="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DCB229-9678-0D41-8021-434B9DB88BA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56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-1" y="0"/>
            <a:ext cx="13004801" cy="9753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pt-BR"/>
          </a:p>
        </p:txBody>
      </p:sp>
      <p:sp>
        <p:nvSpPr>
          <p:cNvPr id="7" name="AutoShape 83"/>
          <p:cNvSpPr>
            <a:spLocks noChangeAspect="1" noChangeArrowheads="1" noTextEdit="1"/>
          </p:cNvSpPr>
          <p:nvPr userDrawn="1"/>
        </p:nvSpPr>
        <p:spPr bwMode="auto">
          <a:xfrm>
            <a:off x="10866438" y="1701808"/>
            <a:ext cx="1792287" cy="147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9975" tIns="64990" rIns="129975" bIns="64990"/>
          <a:lstStyle/>
          <a:p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17824" y="4104759"/>
            <a:ext cx="10746846" cy="2284213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>
              <a:defRPr lang="pt-BR" sz="7700" b="1" kern="1200" cap="small" spc="149" baseline="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17824" y="6821017"/>
            <a:ext cx="10753195" cy="1800201"/>
          </a:xfrm>
        </p:spPr>
        <p:txBody>
          <a:bodyPr>
            <a:noAutofit/>
          </a:bodyPr>
          <a:lstStyle>
            <a:lvl1pPr marL="0" indent="0" algn="ctr">
              <a:buNone/>
              <a:defRPr lang="pt-BR" sz="5100" b="1" kern="1200" cap="none" spc="0" baseline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marL="649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9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9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9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91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9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10" name="Fluxograma: Documento 6"/>
          <p:cNvSpPr/>
          <p:nvPr userDrawn="1"/>
        </p:nvSpPr>
        <p:spPr>
          <a:xfrm>
            <a:off x="18236" y="-7980"/>
            <a:ext cx="12986569" cy="1284385"/>
          </a:xfrm>
          <a:prstGeom prst="flowChartDocument">
            <a:avLst/>
          </a:prstGeom>
          <a:gradFill flip="none" rotWithShape="1">
            <a:gsLst>
              <a:gs pos="0">
                <a:srgbClr val="003300"/>
              </a:gs>
              <a:gs pos="50000">
                <a:schemeClr val="accent3">
                  <a:lumMod val="75000"/>
                  <a:alpha val="56000"/>
                </a:schemeClr>
              </a:gs>
              <a:gs pos="100000">
                <a:srgbClr val="003300">
                  <a:alpha val="32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9975" tIns="64990" rIns="129975" bIns="64990" anchor="ctr"/>
          <a:lstStyle/>
          <a:p>
            <a:pPr defTabSz="1299768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180" y="268291"/>
            <a:ext cx="2913162" cy="3741217"/>
          </a:xfrm>
          <a:prstGeom prst="rect">
            <a:avLst/>
          </a:prstGeom>
        </p:spPr>
      </p:pic>
      <p:sp>
        <p:nvSpPr>
          <p:cNvPr id="12" name="Fluxograma: Documento 6"/>
          <p:cNvSpPr/>
          <p:nvPr userDrawn="1"/>
        </p:nvSpPr>
        <p:spPr>
          <a:xfrm rot="10800000">
            <a:off x="22565" y="8909249"/>
            <a:ext cx="12986569" cy="852736"/>
          </a:xfrm>
          <a:prstGeom prst="flowChartDocument">
            <a:avLst/>
          </a:prstGeom>
          <a:gradFill flip="none" rotWithShape="1">
            <a:gsLst>
              <a:gs pos="0">
                <a:srgbClr val="003300"/>
              </a:gs>
              <a:gs pos="50000">
                <a:schemeClr val="accent3">
                  <a:lumMod val="75000"/>
                  <a:alpha val="56000"/>
                </a:schemeClr>
              </a:gs>
              <a:gs pos="100000">
                <a:srgbClr val="003300">
                  <a:alpha val="32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9975" tIns="64990" rIns="129975" bIns="64990" anchor="ctr"/>
          <a:lstStyle/>
          <a:p>
            <a:pPr defTabSz="1299768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CaixaDeTexto 23"/>
          <p:cNvSpPr txBox="1"/>
          <p:nvPr userDrawn="1"/>
        </p:nvSpPr>
        <p:spPr>
          <a:xfrm>
            <a:off x="7972427" y="9132893"/>
            <a:ext cx="4612793" cy="485212"/>
          </a:xfrm>
          <a:prstGeom prst="rect">
            <a:avLst/>
          </a:prstGeom>
          <a:noFill/>
        </p:spPr>
        <p:txBody>
          <a:bodyPr wrap="none" lIns="129975" tIns="64990" rIns="129975" bIns="64990">
            <a:spAutoFit/>
          </a:bodyPr>
          <a:lstStyle/>
          <a:p>
            <a:pPr algn="l" defTabSz="1299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rgbClr val="9BBB5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www.universidadedofutebol.com.br</a:t>
            </a:r>
            <a:endParaRPr lang="pt-BR" sz="2300" dirty="0">
              <a:solidFill>
                <a:srgbClr val="9BBB5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8" name="Imagem 4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000032"/>
              </a:clrFrom>
              <a:clrTo>
                <a:srgbClr val="0000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42835" y="9137656"/>
            <a:ext cx="411163" cy="52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658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54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243" y="388339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4516" y="388354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243" y="2041036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884" indent="0">
              <a:buNone/>
              <a:defRPr sz="1700"/>
            </a:lvl2pPr>
            <a:lvl3pPr marL="1299768" indent="0">
              <a:buNone/>
              <a:defRPr sz="1400"/>
            </a:lvl3pPr>
            <a:lvl4pPr marL="1949658" indent="0">
              <a:buNone/>
              <a:defRPr sz="1100"/>
            </a:lvl4pPr>
            <a:lvl5pPr marL="2599543" indent="0">
              <a:buNone/>
              <a:defRPr sz="1100"/>
            </a:lvl5pPr>
            <a:lvl6pPr marL="3249425" indent="0">
              <a:buNone/>
              <a:defRPr sz="1100"/>
            </a:lvl6pPr>
            <a:lvl7pPr marL="3899315" indent="0">
              <a:buNone/>
              <a:defRPr sz="1100"/>
            </a:lvl7pPr>
            <a:lvl8pPr marL="4549193" indent="0">
              <a:buNone/>
              <a:defRPr sz="1100"/>
            </a:lvl8pPr>
            <a:lvl9pPr marL="5199084" indent="0">
              <a:buNone/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50878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443422" y="9040820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9320214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09108C93-4042-4740-BE1F-3128968A400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5217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032" y="6827526"/>
            <a:ext cx="7802880" cy="80602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9032" y="871504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884" indent="0">
              <a:buNone/>
              <a:defRPr sz="4000"/>
            </a:lvl2pPr>
            <a:lvl3pPr marL="1299768" indent="0">
              <a:buNone/>
              <a:defRPr sz="3400"/>
            </a:lvl3pPr>
            <a:lvl4pPr marL="1949658" indent="0">
              <a:buNone/>
              <a:defRPr sz="2800"/>
            </a:lvl4pPr>
            <a:lvl5pPr marL="2599543" indent="0">
              <a:buNone/>
              <a:defRPr sz="2800"/>
            </a:lvl5pPr>
            <a:lvl6pPr marL="3249425" indent="0">
              <a:buNone/>
              <a:defRPr sz="2800"/>
            </a:lvl6pPr>
            <a:lvl7pPr marL="3899315" indent="0">
              <a:buNone/>
              <a:defRPr sz="2800"/>
            </a:lvl7pPr>
            <a:lvl8pPr marL="4549193" indent="0">
              <a:buNone/>
              <a:defRPr sz="2800"/>
            </a:lvl8pPr>
            <a:lvl9pPr marL="5199084" indent="0">
              <a:buNone/>
              <a:defRPr sz="28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9032" y="7633552"/>
            <a:ext cx="7802880" cy="1144694"/>
          </a:xfrm>
        </p:spPr>
        <p:txBody>
          <a:bodyPr/>
          <a:lstStyle>
            <a:lvl1pPr marL="0" indent="0">
              <a:buNone/>
              <a:defRPr sz="2000"/>
            </a:lvl1pPr>
            <a:lvl2pPr marL="649884" indent="0">
              <a:buNone/>
              <a:defRPr sz="1700"/>
            </a:lvl2pPr>
            <a:lvl3pPr marL="1299768" indent="0">
              <a:buNone/>
              <a:defRPr sz="1400"/>
            </a:lvl3pPr>
            <a:lvl4pPr marL="1949658" indent="0">
              <a:buNone/>
              <a:defRPr sz="1100"/>
            </a:lvl4pPr>
            <a:lvl5pPr marL="2599543" indent="0">
              <a:buNone/>
              <a:defRPr sz="1100"/>
            </a:lvl5pPr>
            <a:lvl6pPr marL="3249425" indent="0">
              <a:buNone/>
              <a:defRPr sz="1100"/>
            </a:lvl6pPr>
            <a:lvl7pPr marL="3899315" indent="0">
              <a:buNone/>
              <a:defRPr sz="1100"/>
            </a:lvl7pPr>
            <a:lvl8pPr marL="4549193" indent="0">
              <a:buNone/>
              <a:defRPr sz="1100"/>
            </a:lvl8pPr>
            <a:lvl9pPr marL="5199084" indent="0">
              <a:buNone/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50878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443422" y="9040820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9320214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184D15EF-BD3A-6641-A641-8C8D19E7CB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529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0878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443422" y="9040820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320214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C9AF25B-96CC-0F41-8851-8C94EF6C35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439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480" y="390613"/>
            <a:ext cx="2926080" cy="8322169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240" y="390613"/>
            <a:ext cx="8561493" cy="8322169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0878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443422" y="9040820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320214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2B6995FB-87FE-DC4A-80DF-53CB2732D12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35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uxograma: Documento 7"/>
          <p:cNvSpPr/>
          <p:nvPr userDrawn="1"/>
        </p:nvSpPr>
        <p:spPr>
          <a:xfrm>
            <a:off x="0" y="0"/>
            <a:ext cx="13004800" cy="2111693"/>
          </a:xfrm>
          <a:prstGeom prst="flowChartDocument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9975" tIns="64990" rIns="129975" bIns="64990" anchor="ctr"/>
          <a:lstStyle/>
          <a:p>
            <a:pPr defTabSz="1299768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000032"/>
              </a:clrFrom>
              <a:clrTo>
                <a:srgbClr val="0000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388" y="269885"/>
            <a:ext cx="12350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717027" y="167342"/>
            <a:ext cx="10725249" cy="1432296"/>
          </a:xfrm>
        </p:spPr>
        <p:txBody>
          <a:bodyPr/>
          <a:lstStyle>
            <a:lvl1pPr>
              <a:defRPr b="1" cap="small" spc="0" baseline="0">
                <a:ln w="19050">
                  <a:solidFill>
                    <a:schemeClr val="accent3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6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0878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443422" y="9040820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320214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0FD41009-3E6F-5B49-BA27-0DA35304540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464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966380" y="9258644"/>
            <a:ext cx="6963393" cy="55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200000" algn="ctr" rotWithShape="0">
              <a:srgbClr val="006600"/>
            </a:outerShdw>
          </a:effectLst>
        </p:spPr>
        <p:txBody>
          <a:bodyPr vert="horz" wrap="square" lIns="124108" tIns="62053" rIns="124108" bIns="62053" numCol="1" anchor="t" anchorCtr="0" compatLnSpc="1">
            <a:prstTxWarp prst="textNoShape">
              <a:avLst/>
            </a:prstTxWarp>
          </a:bodyPr>
          <a:lstStyle>
            <a:lvl1pPr algn="r">
              <a:defRPr sz="2100" b="1" i="1" cap="small" baseline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Creativity &amp; Imagination for a World Class Soccer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5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ente Título fundo pr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com Canto Aparado do Mesmo Lado 2"/>
          <p:cNvSpPr/>
          <p:nvPr userDrawn="1"/>
        </p:nvSpPr>
        <p:spPr bwMode="auto">
          <a:xfrm rot="10800000">
            <a:off x="1389833" y="1"/>
            <a:ext cx="10513168" cy="1132385"/>
          </a:xfrm>
          <a:prstGeom prst="snip2SameRect">
            <a:avLst/>
          </a:prstGeom>
          <a:solidFill>
            <a:srgbClr val="134A1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5" tIns="45708" rIns="91415" bIns="457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1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43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3856" y="-44149"/>
            <a:ext cx="10248777" cy="1138439"/>
          </a:xfrm>
        </p:spPr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>
              <a:defRPr sz="4400" b="1" cap="small" spc="149" baseline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07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0" y="1380080"/>
            <a:ext cx="13004800" cy="696812"/>
          </a:xfrm>
          <a:prstGeom prst="rect">
            <a:avLst/>
          </a:prstGeom>
        </p:spPr>
        <p:txBody>
          <a:bodyPr/>
          <a:lstStyle>
            <a:lvl1pPr>
              <a:defRPr sz="4700" cap="small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05574" y="9355698"/>
            <a:ext cx="6963393" cy="51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200000" algn="ctr" rotWithShape="0">
              <a:srgbClr val="006600"/>
            </a:outerShdw>
          </a:effectLst>
        </p:spPr>
        <p:txBody>
          <a:bodyPr vert="horz" wrap="square" lIns="124098" tIns="62046" rIns="124098" bIns="62046" numCol="1" anchor="t" anchorCtr="0" compatLnSpc="1">
            <a:prstTxWarp prst="textNoShape">
              <a:avLst/>
            </a:prstTxWarp>
          </a:bodyPr>
          <a:lstStyle>
            <a:lvl1pPr algn="r">
              <a:defRPr sz="2100" b="1" i="1" cap="sm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Criatividade, Imaginação e Excelência em Futebol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2418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05574" y="9355698"/>
            <a:ext cx="6963393" cy="51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1200000" algn="ctr" rotWithShape="0">
              <a:srgbClr val="006600"/>
            </a:outerShdw>
          </a:effectLst>
        </p:spPr>
        <p:txBody>
          <a:bodyPr vert="horz" wrap="square" lIns="124098" tIns="62046" rIns="124098" bIns="62046" numCol="1" anchor="t" anchorCtr="0" compatLnSpc="1">
            <a:prstTxWarp prst="textNoShape">
              <a:avLst/>
            </a:prstTxWarp>
          </a:bodyPr>
          <a:lstStyle>
            <a:lvl1pPr algn="r">
              <a:defRPr sz="2100" b="1" i="1" cap="sm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Criatividade, Imaginação e Excelência em Futebol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2243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52451" y="1996485"/>
            <a:ext cx="11704320" cy="66967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405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pr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662681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" y="234879"/>
            <a:ext cx="13004799" cy="2090702"/>
          </a:xfrm>
        </p:spPr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6ED9-ED66-4349-859A-8B8714654D3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14/10/2011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D16F-C23E-44C1-B87C-6F811D485F2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02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0240" y="2275848"/>
            <a:ext cx="11704320" cy="6436925"/>
          </a:xfrm>
          <a:prstGeom prst="rect">
            <a:avLst/>
          </a:prstGeom>
        </p:spPr>
        <p:txBody>
          <a:bodyPr lIns="124111" tIns="62056" rIns="124111" bIns="62056"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6ED9-ED66-4349-859A-8B8714654D3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14/10/2011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D16F-C23E-44C1-B87C-6F811D485F2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69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463" y="6267599"/>
            <a:ext cx="11054080" cy="1937173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463" y="4133997"/>
            <a:ext cx="11054080" cy="2133599"/>
          </a:xfrm>
          <a:prstGeom prst="rect">
            <a:avLst/>
          </a:prstGeom>
        </p:spPr>
        <p:txBody>
          <a:bodyPr lIns="124111" tIns="62056" rIns="124111" bIns="62056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2055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4110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616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822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1027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7233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3438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9644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6ED9-ED66-4349-859A-8B8714654D3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14/10/2011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D16F-C23E-44C1-B87C-6F811D485F2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91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50241" y="2275848"/>
            <a:ext cx="5752124" cy="6436925"/>
          </a:xfrm>
          <a:prstGeom prst="rect">
            <a:avLst/>
          </a:prstGeom>
        </p:spPr>
        <p:txBody>
          <a:bodyPr lIns="124111" tIns="62056" rIns="124111" bIns="62056"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602436" y="2275848"/>
            <a:ext cx="5752124" cy="6436925"/>
          </a:xfrm>
          <a:prstGeom prst="rect">
            <a:avLst/>
          </a:prstGeom>
        </p:spPr>
        <p:txBody>
          <a:bodyPr lIns="124111" tIns="62056" rIns="124111" bIns="62056"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6ED9-ED66-4349-859A-8B8714654D3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14/10/2011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D16F-C23E-44C1-B87C-6F811D485F2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62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5872" cy="909884"/>
          </a:xfrm>
          <a:prstGeom prst="rect">
            <a:avLst/>
          </a:prstGeom>
        </p:spPr>
        <p:txBody>
          <a:bodyPr lIns="124111" tIns="62056" rIns="124111" bIns="62056" anchor="b"/>
          <a:lstStyle>
            <a:lvl1pPr marL="0" indent="0">
              <a:buNone/>
              <a:defRPr sz="3300" b="1"/>
            </a:lvl1pPr>
            <a:lvl2pPr marL="620554" indent="0">
              <a:buNone/>
              <a:defRPr sz="2700" b="1"/>
            </a:lvl2pPr>
            <a:lvl3pPr marL="1241107" indent="0">
              <a:buNone/>
              <a:defRPr sz="2400" b="1"/>
            </a:lvl3pPr>
            <a:lvl4pPr marL="1861661" indent="0">
              <a:buNone/>
              <a:defRPr sz="2100" b="1"/>
            </a:lvl4pPr>
            <a:lvl5pPr marL="2482215" indent="0">
              <a:buNone/>
              <a:defRPr sz="2100" b="1"/>
            </a:lvl5pPr>
            <a:lvl6pPr marL="3102770" indent="0">
              <a:buNone/>
              <a:defRPr sz="2100" b="1"/>
            </a:lvl6pPr>
            <a:lvl7pPr marL="3723322" indent="0">
              <a:buNone/>
              <a:defRPr sz="2100" b="1"/>
            </a:lvl7pPr>
            <a:lvl8pPr marL="4343875" indent="0">
              <a:buNone/>
              <a:defRPr sz="2100" b="1"/>
            </a:lvl8pPr>
            <a:lvl9pPr marL="4964429" indent="0">
              <a:buNone/>
              <a:defRPr sz="21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5872" cy="5619610"/>
          </a:xfrm>
          <a:prstGeom prst="rect">
            <a:avLst/>
          </a:prstGeom>
        </p:spPr>
        <p:txBody>
          <a:bodyPr lIns="124111" tIns="62056" rIns="124111" bIns="62056"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6613" y="2183272"/>
            <a:ext cx="5747955" cy="909884"/>
          </a:xfrm>
          <a:prstGeom prst="rect">
            <a:avLst/>
          </a:prstGeom>
        </p:spPr>
        <p:txBody>
          <a:bodyPr lIns="124111" tIns="62056" rIns="124111" bIns="62056" anchor="b"/>
          <a:lstStyle>
            <a:lvl1pPr marL="0" indent="0">
              <a:buNone/>
              <a:defRPr sz="3300" b="1"/>
            </a:lvl1pPr>
            <a:lvl2pPr marL="620554" indent="0">
              <a:buNone/>
              <a:defRPr sz="2700" b="1"/>
            </a:lvl2pPr>
            <a:lvl3pPr marL="1241107" indent="0">
              <a:buNone/>
              <a:defRPr sz="2400" b="1"/>
            </a:lvl3pPr>
            <a:lvl4pPr marL="1861661" indent="0">
              <a:buNone/>
              <a:defRPr sz="2100" b="1"/>
            </a:lvl4pPr>
            <a:lvl5pPr marL="2482215" indent="0">
              <a:buNone/>
              <a:defRPr sz="2100" b="1"/>
            </a:lvl5pPr>
            <a:lvl6pPr marL="3102770" indent="0">
              <a:buNone/>
              <a:defRPr sz="2100" b="1"/>
            </a:lvl6pPr>
            <a:lvl7pPr marL="3723322" indent="0">
              <a:buNone/>
              <a:defRPr sz="2100" b="1"/>
            </a:lvl7pPr>
            <a:lvl8pPr marL="4343875" indent="0">
              <a:buNone/>
              <a:defRPr sz="2100" b="1"/>
            </a:lvl8pPr>
            <a:lvl9pPr marL="4964429" indent="0">
              <a:buNone/>
              <a:defRPr sz="21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6613" y="3093155"/>
            <a:ext cx="5747955" cy="5619610"/>
          </a:xfrm>
          <a:prstGeom prst="rect">
            <a:avLst/>
          </a:prstGeom>
        </p:spPr>
        <p:txBody>
          <a:bodyPr lIns="124111" tIns="62056" rIns="124111" bIns="62056"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6ED9-ED66-4349-859A-8B8714654D3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14/10/2011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D16F-C23E-44C1-B87C-6F811D485F2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92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6ED9-ED66-4349-859A-8B8714654D3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14/10/2011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D16F-C23E-44C1-B87C-6F811D485F2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54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6ED9-ED66-4349-859A-8B8714654D3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14/10/2011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D16F-C23E-44C1-B87C-6F811D485F2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70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245" y="388338"/>
            <a:ext cx="4278663" cy="165269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5211" y="388346"/>
            <a:ext cx="7269350" cy="8324427"/>
          </a:xfrm>
          <a:prstGeom prst="rect">
            <a:avLst/>
          </a:prstGeom>
        </p:spPr>
        <p:txBody>
          <a:bodyPr lIns="124111" tIns="62056" rIns="124111" bIns="62056"/>
          <a:lstStyle>
            <a:lvl1pPr>
              <a:defRPr sz="4300"/>
            </a:lvl1pPr>
            <a:lvl2pPr>
              <a:defRPr sz="38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0245" y="2041036"/>
            <a:ext cx="4278663" cy="6671734"/>
          </a:xfrm>
          <a:prstGeom prst="rect">
            <a:avLst/>
          </a:prstGeom>
        </p:spPr>
        <p:txBody>
          <a:bodyPr lIns="124111" tIns="62056" rIns="124111" bIns="62056"/>
          <a:lstStyle>
            <a:lvl1pPr marL="0" indent="0">
              <a:buNone/>
              <a:defRPr sz="1800"/>
            </a:lvl1pPr>
            <a:lvl2pPr marL="620554" indent="0">
              <a:buNone/>
              <a:defRPr sz="1600"/>
            </a:lvl2pPr>
            <a:lvl3pPr marL="1241107" indent="0">
              <a:buNone/>
              <a:defRPr sz="1400"/>
            </a:lvl3pPr>
            <a:lvl4pPr marL="1861661" indent="0">
              <a:buNone/>
              <a:defRPr sz="1100"/>
            </a:lvl4pPr>
            <a:lvl5pPr marL="2482215" indent="0">
              <a:buNone/>
              <a:defRPr sz="1100"/>
            </a:lvl5pPr>
            <a:lvl6pPr marL="3102770" indent="0">
              <a:buNone/>
              <a:defRPr sz="1100"/>
            </a:lvl6pPr>
            <a:lvl7pPr marL="3723322" indent="0">
              <a:buNone/>
              <a:defRPr sz="1100"/>
            </a:lvl7pPr>
            <a:lvl8pPr marL="4343875" indent="0">
              <a:buNone/>
              <a:defRPr sz="1100"/>
            </a:lvl8pPr>
            <a:lvl9pPr marL="4964429" indent="0">
              <a:buNone/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6ED9-ED66-4349-859A-8B8714654D3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14/10/2011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D16F-C23E-44C1-B87C-6F811D485F2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35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8858" y="6827520"/>
            <a:ext cx="7802880" cy="80602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548858" y="871502"/>
            <a:ext cx="7802880" cy="5852160"/>
          </a:xfrm>
          <a:prstGeom prst="rect">
            <a:avLst/>
          </a:prstGeom>
        </p:spPr>
        <p:txBody>
          <a:bodyPr lIns="124111" tIns="62056" rIns="124111" bIns="62056"/>
          <a:lstStyle>
            <a:lvl1pPr marL="0" indent="0">
              <a:buNone/>
              <a:defRPr sz="4300"/>
            </a:lvl1pPr>
            <a:lvl2pPr marL="620554" indent="0">
              <a:buNone/>
              <a:defRPr sz="3800"/>
            </a:lvl2pPr>
            <a:lvl3pPr marL="1241107" indent="0">
              <a:buNone/>
              <a:defRPr sz="3300"/>
            </a:lvl3pPr>
            <a:lvl4pPr marL="1861661" indent="0">
              <a:buNone/>
              <a:defRPr sz="2700"/>
            </a:lvl4pPr>
            <a:lvl5pPr marL="2482215" indent="0">
              <a:buNone/>
              <a:defRPr sz="2700"/>
            </a:lvl5pPr>
            <a:lvl6pPr marL="3102770" indent="0">
              <a:buNone/>
              <a:defRPr sz="2700"/>
            </a:lvl6pPr>
            <a:lvl7pPr marL="3723322" indent="0">
              <a:buNone/>
              <a:defRPr sz="2700"/>
            </a:lvl7pPr>
            <a:lvl8pPr marL="4343875" indent="0">
              <a:buNone/>
              <a:defRPr sz="2700"/>
            </a:lvl8pPr>
            <a:lvl9pPr marL="4964429" indent="0">
              <a:buNone/>
              <a:defRPr sz="27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548858" y="7633547"/>
            <a:ext cx="7802880" cy="1144693"/>
          </a:xfrm>
          <a:prstGeom prst="rect">
            <a:avLst/>
          </a:prstGeom>
        </p:spPr>
        <p:txBody>
          <a:bodyPr lIns="124111" tIns="62056" rIns="124111" bIns="62056"/>
          <a:lstStyle>
            <a:lvl1pPr marL="0" indent="0">
              <a:buNone/>
              <a:defRPr sz="1800"/>
            </a:lvl1pPr>
            <a:lvl2pPr marL="620554" indent="0">
              <a:buNone/>
              <a:defRPr sz="1600"/>
            </a:lvl2pPr>
            <a:lvl3pPr marL="1241107" indent="0">
              <a:buNone/>
              <a:defRPr sz="1400"/>
            </a:lvl3pPr>
            <a:lvl4pPr marL="1861661" indent="0">
              <a:buNone/>
              <a:defRPr sz="1100"/>
            </a:lvl4pPr>
            <a:lvl5pPr marL="2482215" indent="0">
              <a:buNone/>
              <a:defRPr sz="1100"/>
            </a:lvl5pPr>
            <a:lvl6pPr marL="3102770" indent="0">
              <a:buNone/>
              <a:defRPr sz="1100"/>
            </a:lvl6pPr>
            <a:lvl7pPr marL="3723322" indent="0">
              <a:buNone/>
              <a:defRPr sz="1100"/>
            </a:lvl7pPr>
            <a:lvl8pPr marL="4343875" indent="0">
              <a:buNone/>
              <a:defRPr sz="1100"/>
            </a:lvl8pPr>
            <a:lvl9pPr marL="4964429" indent="0">
              <a:buNone/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6ED9-ED66-4349-859A-8B8714654D3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14/10/2011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D16F-C23E-44C1-B87C-6F811D485F2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0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290" y="6267602"/>
            <a:ext cx="11054080" cy="1937172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27290" y="4134003"/>
            <a:ext cx="11054080" cy="2133601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88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976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965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95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94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93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91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90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0878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443422" y="9040820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9320214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7F6FBDF6-A2A4-8D43-9643-C8955468E0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2917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240" y="2275848"/>
            <a:ext cx="11704320" cy="6436925"/>
          </a:xfrm>
          <a:prstGeom prst="rect">
            <a:avLst/>
          </a:prstGeom>
        </p:spPr>
        <p:txBody>
          <a:bodyPr vert="eaVert" lIns="124111" tIns="62056" rIns="124111" bIns="62056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6ED9-ED66-4349-859A-8B8714654D3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14/10/2011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D16F-C23E-44C1-B87C-6F811D485F2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8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480" y="390604"/>
            <a:ext cx="2926080" cy="8322169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50242" y="390604"/>
            <a:ext cx="8578166" cy="8322169"/>
          </a:xfrm>
          <a:prstGeom prst="rect">
            <a:avLst/>
          </a:prstGeom>
        </p:spPr>
        <p:txBody>
          <a:bodyPr vert="eaVert" lIns="124111" tIns="62056" rIns="124111" bIns="62056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46ED9-ED66-4349-859A-8B8714654D3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14/10/2011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CD16F-C23E-44C1-B87C-6F811D485F2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5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50240" y="227585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610773" y="227585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50878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443422" y="9040820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9320214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AEBC39F9-0B60-BF48-A8CE-2BBAE34BC18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607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50240" y="2183273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84" indent="0">
              <a:buNone/>
              <a:defRPr sz="2800" b="1"/>
            </a:lvl2pPr>
            <a:lvl3pPr marL="1299768" indent="0">
              <a:buNone/>
              <a:defRPr sz="2600" b="1"/>
            </a:lvl3pPr>
            <a:lvl4pPr marL="1949658" indent="0">
              <a:buNone/>
              <a:defRPr sz="2300" b="1"/>
            </a:lvl4pPr>
            <a:lvl5pPr marL="2599543" indent="0">
              <a:buNone/>
              <a:defRPr sz="2300" b="1"/>
            </a:lvl5pPr>
            <a:lvl6pPr marL="3249425" indent="0">
              <a:buNone/>
              <a:defRPr sz="2300" b="1"/>
            </a:lvl6pPr>
            <a:lvl7pPr marL="3899315" indent="0">
              <a:buNone/>
              <a:defRPr sz="2300" b="1"/>
            </a:lvl7pPr>
            <a:lvl8pPr marL="4549193" indent="0">
              <a:buNone/>
              <a:defRPr sz="2300" b="1"/>
            </a:lvl8pPr>
            <a:lvl9pPr marL="5199084" indent="0">
              <a:buNone/>
              <a:defRPr sz="23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606260" y="2183273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84" indent="0">
              <a:buNone/>
              <a:defRPr sz="2800" b="1"/>
            </a:lvl2pPr>
            <a:lvl3pPr marL="1299768" indent="0">
              <a:buNone/>
              <a:defRPr sz="2600" b="1"/>
            </a:lvl3pPr>
            <a:lvl4pPr marL="1949658" indent="0">
              <a:buNone/>
              <a:defRPr sz="2300" b="1"/>
            </a:lvl4pPr>
            <a:lvl5pPr marL="2599543" indent="0">
              <a:buNone/>
              <a:defRPr sz="2300" b="1"/>
            </a:lvl5pPr>
            <a:lvl6pPr marL="3249425" indent="0">
              <a:buNone/>
              <a:defRPr sz="2300" b="1"/>
            </a:lvl6pPr>
            <a:lvl7pPr marL="3899315" indent="0">
              <a:buNone/>
              <a:defRPr sz="2300" b="1"/>
            </a:lvl7pPr>
            <a:lvl8pPr marL="4549193" indent="0">
              <a:buNone/>
              <a:defRPr sz="2300" b="1"/>
            </a:lvl8pPr>
            <a:lvl9pPr marL="5199084" indent="0">
              <a:buNone/>
              <a:defRPr sz="23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50878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443422" y="9040820"/>
            <a:ext cx="4117975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9320214" y="9040820"/>
            <a:ext cx="3033712" cy="519113"/>
          </a:xfrm>
          <a:prstGeom prst="rect">
            <a:avLst/>
          </a:prstGeom>
        </p:spPr>
        <p:txBody>
          <a:bodyPr lIns="91425" tIns="45712" rIns="91425" bIns="45712"/>
          <a:lstStyle>
            <a:lvl1pPr defTabSz="913961" fontAlgn="base">
              <a:spcBef>
                <a:spcPct val="0"/>
              </a:spcBef>
              <a:spcAft>
                <a:spcPct val="0"/>
              </a:spcAft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EACC6F98-4673-C548-ADCE-54A62B67ABD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832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8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000032"/>
              </a:clrFrom>
              <a:clrTo>
                <a:srgbClr val="0000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67760" y="9229559"/>
            <a:ext cx="349949" cy="44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621777" y="-4107"/>
            <a:ext cx="10725249" cy="1432296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>
              <a:defRPr sz="4700" b="1" cap="small" spc="149" baseline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936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18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000032"/>
              </a:clrFrom>
              <a:clrTo>
                <a:srgbClr val="0000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67760" y="9229559"/>
            <a:ext cx="349949" cy="44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621777" y="-4107"/>
            <a:ext cx="10725249" cy="1432296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>
              <a:defRPr sz="4700" b="1" cap="small" spc="149" baseline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2" name="Retângulo 1"/>
          <p:cNvSpPr/>
          <p:nvPr userDrawn="1"/>
        </p:nvSpPr>
        <p:spPr>
          <a:xfrm>
            <a:off x="0" y="6749009"/>
            <a:ext cx="13004800" cy="30045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89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pt-BR"/>
          </a:p>
        </p:txBody>
      </p:sp>
      <p:sp>
        <p:nvSpPr>
          <p:cNvPr id="14" name="Fluxograma: Documento 6"/>
          <p:cNvSpPr/>
          <p:nvPr userDrawn="1"/>
        </p:nvSpPr>
        <p:spPr>
          <a:xfrm rot="10800000">
            <a:off x="35276" y="9053265"/>
            <a:ext cx="12986569" cy="718037"/>
          </a:xfrm>
          <a:prstGeom prst="flowChartDocument">
            <a:avLst/>
          </a:prstGeom>
          <a:gradFill flip="none" rotWithShape="1">
            <a:gsLst>
              <a:gs pos="0">
                <a:srgbClr val="003300"/>
              </a:gs>
              <a:gs pos="50000">
                <a:schemeClr val="accent3">
                  <a:lumMod val="75000"/>
                  <a:alpha val="56000"/>
                </a:schemeClr>
              </a:gs>
              <a:gs pos="100000">
                <a:srgbClr val="003300">
                  <a:alpha val="32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9975" tIns="64990" rIns="129975" bIns="64990" anchor="ctr"/>
          <a:lstStyle/>
          <a:p>
            <a:pPr defTabSz="1299768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luxograma: Documento 6"/>
          <p:cNvSpPr/>
          <p:nvPr userDrawn="1"/>
        </p:nvSpPr>
        <p:spPr>
          <a:xfrm>
            <a:off x="18236" y="0"/>
            <a:ext cx="12986569" cy="871683"/>
          </a:xfrm>
          <a:prstGeom prst="flowChartDocument">
            <a:avLst/>
          </a:prstGeom>
          <a:gradFill flip="none" rotWithShape="1">
            <a:gsLst>
              <a:gs pos="0">
                <a:srgbClr val="003300"/>
              </a:gs>
              <a:gs pos="50000">
                <a:schemeClr val="accent3">
                  <a:lumMod val="75000"/>
                  <a:alpha val="56000"/>
                </a:schemeClr>
              </a:gs>
              <a:gs pos="100000">
                <a:srgbClr val="003300">
                  <a:alpha val="32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9975" tIns="64990" rIns="129975" bIns="64990" anchor="ctr"/>
          <a:lstStyle/>
          <a:p>
            <a:pPr defTabSz="1299768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6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000032"/>
              </a:clrFrom>
              <a:clrTo>
                <a:srgbClr val="0000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03" y="106726"/>
            <a:ext cx="1405887" cy="178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8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000032"/>
              </a:clrFrom>
              <a:clrTo>
                <a:srgbClr val="0000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67760" y="9229559"/>
            <a:ext cx="349949" cy="44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19"/>
          <p:cNvSpPr txBox="1"/>
          <p:nvPr userDrawn="1"/>
        </p:nvSpPr>
        <p:spPr>
          <a:xfrm>
            <a:off x="7942558" y="9165280"/>
            <a:ext cx="4612793" cy="485212"/>
          </a:xfrm>
          <a:prstGeom prst="rect">
            <a:avLst/>
          </a:prstGeom>
          <a:noFill/>
        </p:spPr>
        <p:txBody>
          <a:bodyPr wrap="none" lIns="129975" tIns="64990" rIns="129975" bIns="64990">
            <a:spAutoFit/>
          </a:bodyPr>
          <a:lstStyle/>
          <a:p>
            <a:pPr algn="l" defTabSz="1299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rgbClr val="9BBB5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www.universidadedofutebol.com.br</a:t>
            </a:r>
            <a:endParaRPr lang="pt-BR" sz="2300" dirty="0">
              <a:solidFill>
                <a:srgbClr val="9BBB5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69753" y="2356523"/>
            <a:ext cx="11798007" cy="5904656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>
              <a:defRPr sz="11500" b="1" cap="small" spc="149" baseline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9667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ixa estrei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endParaRPr lang="pt-BR"/>
          </a:p>
        </p:txBody>
      </p:sp>
      <p:sp>
        <p:nvSpPr>
          <p:cNvPr id="4" name="Fluxograma: Documento 6"/>
          <p:cNvSpPr/>
          <p:nvPr userDrawn="1"/>
        </p:nvSpPr>
        <p:spPr>
          <a:xfrm>
            <a:off x="18236" y="2"/>
            <a:ext cx="12986569" cy="799572"/>
          </a:xfrm>
          <a:prstGeom prst="flowChartDocument">
            <a:avLst/>
          </a:prstGeom>
          <a:gradFill flip="none" rotWithShape="1">
            <a:gsLst>
              <a:gs pos="0">
                <a:srgbClr val="003300"/>
              </a:gs>
              <a:gs pos="50000">
                <a:schemeClr val="accent3">
                  <a:lumMod val="75000"/>
                  <a:alpha val="56000"/>
                </a:schemeClr>
              </a:gs>
              <a:gs pos="100000">
                <a:srgbClr val="003300">
                  <a:alpha val="32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9975" tIns="64990" rIns="129975" bIns="64990" anchor="ctr"/>
          <a:lstStyle/>
          <a:p>
            <a:pPr defTabSz="1299768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6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000032"/>
              </a:clrFrom>
              <a:clrTo>
                <a:srgbClr val="0000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06" y="106722"/>
            <a:ext cx="1088967" cy="138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51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uxograma: Documento 6"/>
          <p:cNvSpPr/>
          <p:nvPr userDrawn="1"/>
        </p:nvSpPr>
        <p:spPr>
          <a:xfrm rot="10800000">
            <a:off x="35276" y="9053265"/>
            <a:ext cx="12986569" cy="718037"/>
          </a:xfrm>
          <a:prstGeom prst="flowChartDocument">
            <a:avLst/>
          </a:prstGeom>
          <a:gradFill flip="none" rotWithShape="1">
            <a:gsLst>
              <a:gs pos="0">
                <a:srgbClr val="003300"/>
              </a:gs>
              <a:gs pos="50000">
                <a:schemeClr val="accent3">
                  <a:lumMod val="75000"/>
                  <a:alpha val="56000"/>
                </a:schemeClr>
              </a:gs>
              <a:gs pos="100000">
                <a:srgbClr val="003300">
                  <a:alpha val="32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9975" tIns="64990" rIns="129975" bIns="64990" anchor="ctr"/>
          <a:lstStyle/>
          <a:p>
            <a:pPr defTabSz="1299768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luxograma: Documento 6"/>
          <p:cNvSpPr/>
          <p:nvPr userDrawn="1"/>
        </p:nvSpPr>
        <p:spPr>
          <a:xfrm>
            <a:off x="18236" y="-34922"/>
            <a:ext cx="12986569" cy="1743370"/>
          </a:xfrm>
          <a:prstGeom prst="flowChartDocument">
            <a:avLst/>
          </a:prstGeom>
          <a:gradFill flip="none" rotWithShape="1">
            <a:gsLst>
              <a:gs pos="0">
                <a:srgbClr val="003300"/>
              </a:gs>
              <a:gs pos="50000">
                <a:schemeClr val="accent3">
                  <a:lumMod val="75000"/>
                  <a:alpha val="56000"/>
                </a:schemeClr>
              </a:gs>
              <a:gs pos="100000">
                <a:srgbClr val="003300">
                  <a:alpha val="32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9975" tIns="64990" rIns="129975" bIns="64990" anchor="ctr"/>
          <a:lstStyle/>
          <a:p>
            <a:pPr defTabSz="1299768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2" cstate="email">
            <a:clrChange>
              <a:clrFrom>
                <a:srgbClr val="000032"/>
              </a:clrFrom>
              <a:clrTo>
                <a:srgbClr val="0000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94" y="235109"/>
            <a:ext cx="931482" cy="1185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18"/>
          <p:cNvPicPr>
            <a:picLocks noChangeAspect="1"/>
          </p:cNvPicPr>
          <p:nvPr userDrawn="1"/>
        </p:nvPicPr>
        <p:blipFill>
          <a:blip r:embed="rId23" cstate="email">
            <a:clrChange>
              <a:clrFrom>
                <a:srgbClr val="000032"/>
              </a:clrFrom>
              <a:clrTo>
                <a:srgbClr val="0000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67760" y="9229559"/>
            <a:ext cx="349949" cy="44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9"/>
          <p:cNvSpPr txBox="1"/>
          <p:nvPr userDrawn="1"/>
        </p:nvSpPr>
        <p:spPr>
          <a:xfrm>
            <a:off x="7942558" y="9165280"/>
            <a:ext cx="4612793" cy="485212"/>
          </a:xfrm>
          <a:prstGeom prst="rect">
            <a:avLst/>
          </a:prstGeom>
          <a:noFill/>
        </p:spPr>
        <p:txBody>
          <a:bodyPr wrap="none" lIns="129975" tIns="64990" rIns="129975" bIns="64990">
            <a:spAutoFit/>
          </a:bodyPr>
          <a:lstStyle/>
          <a:p>
            <a:pPr algn="l" defTabSz="12997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dirty="0">
                <a:solidFill>
                  <a:srgbClr val="9BBB5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www.universidadedofutebol.com.br</a:t>
            </a:r>
            <a:endParaRPr lang="pt-BR" sz="2300" dirty="0">
              <a:solidFill>
                <a:srgbClr val="9BBB5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2355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1461840" y="114302"/>
            <a:ext cx="10873207" cy="120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9975" tIns="64990" rIns="129975" bIns="64990" numCol="1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0"/>
            <a:r>
              <a:rPr lang="pt-BR" dirty="0"/>
              <a:t>Clique para editar o estilo do título mestre</a:t>
            </a:r>
          </a:p>
        </p:txBody>
      </p:sp>
      <p:sp>
        <p:nvSpPr>
          <p:cNvPr id="2355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50876" y="2276482"/>
            <a:ext cx="11703050" cy="643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9975" tIns="64990" rIns="129975" bIns="64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92" r:id="rId1"/>
    <p:sldLayoutId id="2147488593" r:id="rId2"/>
    <p:sldLayoutId id="2147488594" r:id="rId3"/>
    <p:sldLayoutId id="2147488595" r:id="rId4"/>
    <p:sldLayoutId id="2147488596" r:id="rId5"/>
    <p:sldLayoutId id="2147488597" r:id="rId6"/>
    <p:sldLayoutId id="2147488855" r:id="rId7"/>
    <p:sldLayoutId id="2147488853" r:id="rId8"/>
    <p:sldLayoutId id="2147488854" r:id="rId9"/>
    <p:sldLayoutId id="2147488598" r:id="rId10"/>
    <p:sldLayoutId id="2147488599" r:id="rId11"/>
    <p:sldLayoutId id="2147488600" r:id="rId12"/>
    <p:sldLayoutId id="2147488601" r:id="rId13"/>
    <p:sldLayoutId id="2147488602" r:id="rId14"/>
    <p:sldLayoutId id="2147488604" r:id="rId15"/>
    <p:sldLayoutId id="2147488848" r:id="rId16"/>
    <p:sldLayoutId id="2147488814" r:id="rId17"/>
    <p:sldLayoutId id="2147488819" r:id="rId18"/>
    <p:sldLayoutId id="2147488820" r:id="rId19"/>
    <p:sldLayoutId id="2147488857" r:id="rId20"/>
  </p:sldLayoutIdLst>
  <p:hf hdr="0" ftr="0" dt="0"/>
  <p:txStyles>
    <p:titleStyle>
      <a:lvl1pPr algn="ctr" defTabSz="1296564" rtl="0" eaLnBrk="0" fontAlgn="base" hangingPunct="0">
        <a:spcBef>
          <a:spcPct val="0"/>
        </a:spcBef>
        <a:spcAft>
          <a:spcPct val="0"/>
        </a:spcAft>
        <a:defRPr sz="4700" b="1" kern="1200" cap="small" spc="149" baseline="0">
          <a:ln w="11430"/>
          <a:solidFill>
            <a:srgbClr val="F8F8F8"/>
          </a:solidFill>
          <a:effectLst>
            <a:outerShdw blurRad="25400" algn="tl" rotWithShape="0">
              <a:srgbClr val="000000">
                <a:alpha val="43000"/>
              </a:srgb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defTabSz="1296564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1296564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1296564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1296564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977" algn="ctr" defTabSz="129953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961" algn="ctr" defTabSz="129953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0938" algn="ctr" defTabSz="129953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7925" algn="ctr" defTabSz="129953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84034" indent="-484034" algn="l" defTabSz="129656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600" kern="1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1052171" indent="-401510" algn="l" defTabSz="129656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bg1"/>
          </a:solidFill>
          <a:latin typeface="+mn-lt"/>
          <a:ea typeface="ＭＳ Ｐゴシック" charset="0"/>
          <a:cs typeface="+mn-cs"/>
        </a:defRPr>
      </a:lvl2pPr>
      <a:lvl3pPr marL="1620310" indent="-320568" algn="l" defTabSz="1296564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bg1"/>
          </a:solidFill>
          <a:latin typeface="+mn-lt"/>
          <a:ea typeface="ＭＳ Ｐゴシック" charset="0"/>
          <a:cs typeface="+mn-cs"/>
        </a:defRPr>
      </a:lvl3pPr>
      <a:lvl4pPr marL="2270973" indent="-320568" algn="l" defTabSz="1296564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ＭＳ Ｐゴシック" charset="0"/>
          <a:cs typeface="+mn-cs"/>
        </a:defRPr>
      </a:lvl4pPr>
      <a:lvl5pPr marL="2921638" indent="-320568" algn="l" defTabSz="1296564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bg1"/>
          </a:solidFill>
          <a:latin typeface="+mn-lt"/>
          <a:ea typeface="ＭＳ Ｐゴシック" charset="0"/>
          <a:cs typeface="+mn-cs"/>
        </a:defRPr>
      </a:lvl5pPr>
      <a:lvl6pPr marL="3574373" indent="-324943" algn="l" defTabSz="129976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4254" indent="-324943" algn="l" defTabSz="129976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4141" indent="-324943" algn="l" defTabSz="129976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4024" indent="-324943" algn="l" defTabSz="129976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99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884" algn="l" defTabSz="1299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768" algn="l" defTabSz="1299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658" algn="l" defTabSz="1299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543" algn="l" defTabSz="1299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9425" algn="l" defTabSz="1299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9315" algn="l" defTabSz="1299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193" algn="l" defTabSz="1299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9084" algn="l" defTabSz="129976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logo_udof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95881" y="2523311"/>
            <a:ext cx="5441889" cy="503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24111" tIns="62056" rIns="124111" bIns="62056" rtlCol="0" anchor="ctr">
            <a:norm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50240" y="9040150"/>
            <a:ext cx="3034453" cy="519289"/>
          </a:xfrm>
          <a:prstGeom prst="rect">
            <a:avLst/>
          </a:prstGeom>
        </p:spPr>
        <p:txBody>
          <a:bodyPr vert="horz" lIns="124111" tIns="62056" rIns="124111" bIns="6205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46ED9-ED66-4349-859A-8B8714654D30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14/10/2011</a:t>
            </a:fld>
            <a:endParaRPr lang="pt-B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443308" y="9040150"/>
            <a:ext cx="4118187" cy="519289"/>
          </a:xfrm>
          <a:prstGeom prst="rect">
            <a:avLst/>
          </a:prstGeom>
        </p:spPr>
        <p:txBody>
          <a:bodyPr vert="horz" lIns="124111" tIns="62056" rIns="124111" bIns="6205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320107" y="9040150"/>
            <a:ext cx="3034453" cy="519289"/>
          </a:xfrm>
          <a:prstGeom prst="rect">
            <a:avLst/>
          </a:prstGeom>
        </p:spPr>
        <p:txBody>
          <a:bodyPr vert="horz" lIns="124111" tIns="62056" rIns="124111" bIns="6205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CD16F-C23E-44C1-B87C-6F811D485F22}" type="slidenum">
              <a:rPr lang="pt-BR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644642"/>
            <a:ext cx="13004800" cy="314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 userDrawn="1"/>
        </p:nvSpPr>
        <p:spPr>
          <a:xfrm>
            <a:off x="5" y="6851795"/>
            <a:ext cx="2352903" cy="409855"/>
          </a:xfrm>
          <a:prstGeom prst="rect">
            <a:avLst/>
          </a:prstGeom>
          <a:noFill/>
        </p:spPr>
        <p:txBody>
          <a:bodyPr wrap="none" lIns="124111" tIns="62056" rIns="124111" bIns="62056" rtlCol="0">
            <a:spAutoFit/>
          </a:bodyPr>
          <a:lstStyle/>
          <a:p>
            <a:pPr algn="l"/>
            <a:r>
              <a:rPr lang="pt-BR" sz="1800" b="1" cap="small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Cidade do Futebol</a:t>
            </a:r>
            <a:endParaRPr lang="pt-BR" sz="1800" b="1" cap="sm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CaixaDeTexto 8"/>
          <p:cNvSpPr txBox="1"/>
          <p:nvPr userDrawn="1"/>
        </p:nvSpPr>
        <p:spPr>
          <a:xfrm>
            <a:off x="9961341" y="6855028"/>
            <a:ext cx="3059113" cy="409855"/>
          </a:xfrm>
          <a:prstGeom prst="rect">
            <a:avLst/>
          </a:prstGeom>
          <a:noFill/>
        </p:spPr>
        <p:txBody>
          <a:bodyPr wrap="none" lIns="124111" tIns="62056" rIns="124111" bIns="62056" rtlCol="0">
            <a:spAutoFit/>
          </a:bodyPr>
          <a:lstStyle/>
          <a:p>
            <a:pPr algn="l"/>
            <a:r>
              <a:rPr lang="pt-BR" sz="1800" b="1" cap="small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Universidade do Futebol</a:t>
            </a:r>
            <a:endParaRPr lang="pt-BR" sz="1800" b="1" cap="sm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55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896" r:id="rId1"/>
    <p:sldLayoutId id="2147488897" r:id="rId2"/>
    <p:sldLayoutId id="2147488898" r:id="rId3"/>
    <p:sldLayoutId id="2147488899" r:id="rId4"/>
    <p:sldLayoutId id="2147488900" r:id="rId5"/>
    <p:sldLayoutId id="2147488901" r:id="rId6"/>
    <p:sldLayoutId id="2147488902" r:id="rId7"/>
    <p:sldLayoutId id="2147488903" r:id="rId8"/>
    <p:sldLayoutId id="2147488904" r:id="rId9"/>
    <p:sldLayoutId id="2147488905" r:id="rId10"/>
    <p:sldLayoutId id="2147488906" r:id="rId11"/>
  </p:sldLayoutIdLst>
  <p:timing>
    <p:tnLst>
      <p:par>
        <p:cTn id="1" dur="indefinite" restart="never" nodeType="tmRoot"/>
      </p:par>
    </p:tnLst>
  </p:timing>
  <p:txStyles>
    <p:titleStyle>
      <a:lvl1pPr algn="ctr" defTabSz="1241107" rtl="0" eaLnBrk="1" latinLnBrk="0" hangingPunct="1">
        <a:spcBef>
          <a:spcPct val="0"/>
        </a:spcBef>
        <a:buNone/>
        <a:defRPr sz="5400" b="1" kern="1200" cap="small" spc="0" baseline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rgbClr val="003300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65415" indent="-465415" algn="l" defTabSz="124110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08400" indent="-387847" algn="l" defTabSz="1241107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51384" indent="-310279" algn="l" defTabSz="1241107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71938" indent="-310279" algn="l" defTabSz="124110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92493" indent="-310279" algn="l" defTabSz="124110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13045" indent="-310279" algn="l" defTabSz="124110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33600" indent="-310279" algn="l" defTabSz="124110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54152" indent="-310279" algn="l" defTabSz="124110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74707" indent="-310279" algn="l" defTabSz="124110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41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0554" algn="l" defTabSz="1241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41107" algn="l" defTabSz="1241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61661" algn="l" defTabSz="1241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82215" algn="l" defTabSz="1241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102770" algn="l" defTabSz="1241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23322" algn="l" defTabSz="1241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43875" algn="l" defTabSz="1241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64429" algn="l" defTabSz="12411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6.wmv"/><Relationship Id="rId7" Type="http://schemas.openxmlformats.org/officeDocument/2006/relationships/image" Target="../media/image37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6.wm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camp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25119"/>
            <a:ext cx="13004800" cy="103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4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Artigos</a:t>
            </a:r>
            <a:endParaRPr lang="pt-BR" dirty="0"/>
          </a:p>
        </p:txBody>
      </p:sp>
      <p:pic>
        <p:nvPicPr>
          <p:cNvPr id="4" name="Picture 3" descr="Screen Shot 2011-09-20 at 15.21.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2" y="1636440"/>
            <a:ext cx="11110912" cy="806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Vídeos</a:t>
            </a:r>
            <a:endParaRPr lang="pt-BR" dirty="0"/>
          </a:p>
        </p:txBody>
      </p:sp>
      <p:pic>
        <p:nvPicPr>
          <p:cNvPr id="3" name="Picture 2" descr="Screen Shot 2011-09-20 at 15.23.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76" y="1708447"/>
            <a:ext cx="6599346" cy="7560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1-09-20 at 15.28.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1" y="3004594"/>
            <a:ext cx="6019375" cy="562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4-04 at 20.23.1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784" y="1996480"/>
            <a:ext cx="11319615" cy="7488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Entrevistas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056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Aulas Gratuitas de Futebol </a:t>
            </a:r>
          </a:p>
        </p:txBody>
      </p:sp>
      <p:pic>
        <p:nvPicPr>
          <p:cNvPr id="4" name="Picture 3" descr="Screen Shot 2011-09-20 at 15.29.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1996480"/>
            <a:ext cx="12179300" cy="669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6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4-01 at 16.07.1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796" y="1852469"/>
            <a:ext cx="11051977" cy="7534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Grupos de </a:t>
            </a:r>
            <a:r>
              <a:rPr lang="pt-BR" dirty="0" smtClean="0"/>
              <a:t>Estudo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15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0" y="4536803"/>
            <a:ext cx="13004800" cy="2284213"/>
          </a:xfrm>
        </p:spPr>
        <p:txBody>
          <a:bodyPr/>
          <a:lstStyle/>
          <a:p>
            <a:r>
              <a:rPr lang="pt-BR" sz="8000" dirty="0"/>
              <a:t>Cursos On-line da Universidade do Futebol®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72" y="7541096"/>
            <a:ext cx="28479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65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 rot="16200000">
            <a:off x="7954922" y="4817153"/>
            <a:ext cx="3528393" cy="5375885"/>
          </a:xfrm>
          <a:prstGeom prst="rect">
            <a:avLst/>
          </a:prstGeom>
          <a:noFill/>
          <a:ln>
            <a:solidFill>
              <a:srgbClr val="134A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pt-BR" sz="31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breve em 2011</a:t>
            </a:r>
          </a:p>
          <a:p>
            <a:pPr algn="ctr"/>
            <a:endParaRPr lang="pt-BR" sz="31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1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1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1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1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1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1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1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Cursos on-line já Disponíveis</a:t>
            </a:r>
            <a:endParaRPr lang="pt-BR" dirty="0"/>
          </a:p>
        </p:txBody>
      </p:sp>
      <p:pic>
        <p:nvPicPr>
          <p:cNvPr id="5" name="Picture 1" descr="Screen shot 2011-04-01 at 15.31.2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905" r="36882"/>
          <a:stretch/>
        </p:blipFill>
        <p:spPr>
          <a:xfrm>
            <a:off x="919242" y="1924471"/>
            <a:ext cx="5511150" cy="340641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" b="53353"/>
          <a:stretch/>
        </p:blipFill>
        <p:spPr bwMode="auto">
          <a:xfrm>
            <a:off x="885781" y="5740897"/>
            <a:ext cx="5541093" cy="354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3" r="3135" b="3530"/>
          <a:stretch/>
        </p:blipFill>
        <p:spPr bwMode="auto">
          <a:xfrm>
            <a:off x="8787820" y="8156897"/>
            <a:ext cx="2943223" cy="96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3515" r="2708" b="55608"/>
          <a:stretch/>
        </p:blipFill>
        <p:spPr bwMode="auto">
          <a:xfrm>
            <a:off x="8787824" y="7038152"/>
            <a:ext cx="2943225" cy="96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22" y="5913058"/>
            <a:ext cx="2943225" cy="98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3" b="4783"/>
          <a:stretch/>
        </p:blipFill>
        <p:spPr bwMode="auto">
          <a:xfrm>
            <a:off x="6873961" y="1924477"/>
            <a:ext cx="5533096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87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Conteúdo dos Cursos </a:t>
            </a:r>
            <a:r>
              <a:rPr lang="pt-BR" dirty="0" smtClean="0"/>
              <a:t>On-line</a:t>
            </a:r>
            <a:endParaRPr lang="pt-BR" dirty="0"/>
          </a:p>
        </p:txBody>
      </p:sp>
      <p:pic>
        <p:nvPicPr>
          <p:cNvPr id="13" name="Content Placeholder 12" descr="tatica7.png"/>
          <p:cNvPicPr>
            <a:picLocks noGrp="1" noChangeAspect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99" b="-14299"/>
          <a:stretch>
            <a:fillRect/>
          </a:stretch>
        </p:blipFill>
        <p:spPr>
          <a:xfrm>
            <a:off x="6718425" y="2715000"/>
            <a:ext cx="5748336" cy="5619750"/>
          </a:xfrm>
        </p:spPr>
      </p:pic>
      <p:pic>
        <p:nvPicPr>
          <p:cNvPr id="12" name="Content Placeholder 11" descr="tatica6.png"/>
          <p:cNvPicPr>
            <a:picLocks noGrp="1" noChangeAspect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703" b="-60703"/>
          <a:stretch>
            <a:fillRect/>
          </a:stretch>
        </p:blipFill>
        <p:spPr>
          <a:xfrm>
            <a:off x="282122" y="772344"/>
            <a:ext cx="5745163" cy="5619750"/>
          </a:xfrm>
        </p:spPr>
      </p:pic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282122" y="1780456"/>
            <a:ext cx="5745163" cy="90963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/>
              <a:t>Conteúdo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texto</a:t>
            </a:r>
            <a:r>
              <a:rPr lang="en-US" sz="2800" dirty="0"/>
              <a:t> e </a:t>
            </a:r>
            <a:r>
              <a:rPr lang="en-US" sz="2800" dirty="0" err="1"/>
              <a:t>Citações</a:t>
            </a:r>
            <a:endParaRPr lang="en-US" sz="2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7582526" y="2644551"/>
            <a:ext cx="4310657" cy="825825"/>
          </a:xfrm>
        </p:spPr>
        <p:txBody>
          <a:bodyPr/>
          <a:lstStyle/>
          <a:p>
            <a:pPr marL="0" indent="0">
              <a:buNone/>
            </a:pPr>
            <a:r>
              <a:rPr lang="en-US" sz="3100" dirty="0" err="1"/>
              <a:t>Animações</a:t>
            </a:r>
            <a:r>
              <a:rPr lang="en-US" sz="3100" dirty="0"/>
              <a:t> </a:t>
            </a:r>
            <a:r>
              <a:rPr lang="en-US" sz="3100" dirty="0" err="1"/>
              <a:t>Multimídia</a:t>
            </a:r>
            <a:endParaRPr lang="en-US" sz="3100" dirty="0"/>
          </a:p>
        </p:txBody>
      </p:sp>
      <p:sp>
        <p:nvSpPr>
          <p:cNvPr id="14" name="Text Placeholder 9"/>
          <p:cNvSpPr txBox="1">
            <a:spLocks/>
          </p:cNvSpPr>
          <p:nvPr/>
        </p:nvSpPr>
        <p:spPr bwMode="auto">
          <a:xfrm>
            <a:off x="322016" y="4615235"/>
            <a:ext cx="5748336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781" tIns="50781" rIns="50781" bIns="50781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457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2286000" indent="0" algn="ctr" rtl="0" fontAlgn="base">
              <a:spcBef>
                <a:spcPct val="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2743200" indent="0" algn="ctr" rtl="0" fontAlgn="base">
              <a:spcBef>
                <a:spcPct val="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200400" indent="0" algn="ctr" rtl="0" fontAlgn="base">
              <a:spcBef>
                <a:spcPct val="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3657600" indent="0" algn="ctr" rtl="0" fontAlgn="base">
              <a:spcBef>
                <a:spcPct val="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r>
              <a:rPr lang="en-US" dirty="0" err="1" smtClean="0">
                <a:solidFill>
                  <a:schemeClr val="bg1"/>
                </a:solidFill>
              </a:rPr>
              <a:t>Entrevistas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6" name="Content Placeholder 7" descr="tatica8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260" b="-31260"/>
          <a:stretch/>
        </p:blipFill>
        <p:spPr bwMode="auto">
          <a:xfrm>
            <a:off x="650885" y="4585642"/>
            <a:ext cx="5007649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70643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al tatica exempl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111" y="988368"/>
            <a:ext cx="9548825" cy="806991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461840" y="-216022"/>
            <a:ext cx="10873207" cy="1204390"/>
          </a:xfrm>
        </p:spPr>
        <p:txBody>
          <a:bodyPr/>
          <a:lstStyle/>
          <a:p>
            <a:r>
              <a:rPr lang="pt-BR" dirty="0" smtClean="0"/>
              <a:t>Exemplo de Aula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852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Cursos </a:t>
            </a:r>
            <a:r>
              <a:rPr lang="pt-BR" dirty="0" smtClean="0"/>
              <a:t>On-line (Animações 3D)</a:t>
            </a:r>
            <a:endParaRPr lang="pt-BR" dirty="0"/>
          </a:p>
        </p:txBody>
      </p:sp>
      <p:pic>
        <p:nvPicPr>
          <p:cNvPr id="10" name="profundidade_hq.mp4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720" y="3220616"/>
            <a:ext cx="5648250" cy="4235796"/>
          </a:xfrm>
        </p:spPr>
      </p:pic>
      <p:pic>
        <p:nvPicPr>
          <p:cNvPr id="11" name="amplitude.mp4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4955" y="2906714"/>
            <a:ext cx="6179179" cy="4634384"/>
          </a:xfrm>
        </p:spPr>
      </p:pic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09712" y="2428528"/>
            <a:ext cx="5745163" cy="909636"/>
          </a:xfrm>
        </p:spPr>
        <p:txBody>
          <a:bodyPr/>
          <a:lstStyle/>
          <a:p>
            <a:r>
              <a:rPr lang="en-US" dirty="0" err="1" smtClean="0"/>
              <a:t>Profundidade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7256467" y="2428877"/>
            <a:ext cx="5748336" cy="909638"/>
          </a:xfrm>
        </p:spPr>
        <p:txBody>
          <a:bodyPr/>
          <a:lstStyle/>
          <a:p>
            <a:r>
              <a:rPr lang="en-US" dirty="0" smtClean="0"/>
              <a:t>Amplitude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Fernando </a:t>
            </a:r>
            <a:r>
              <a:rPr lang="pt-BR" dirty="0" err="1" smtClean="0"/>
              <a:t>Ziskind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7704" y="6821017"/>
            <a:ext cx="12529392" cy="1800201"/>
          </a:xfrm>
        </p:spPr>
        <p:txBody>
          <a:bodyPr/>
          <a:lstStyle/>
          <a:p>
            <a:r>
              <a:rPr lang="pt-BR" dirty="0" smtClean="0"/>
              <a:t>Coordenador do Núcleo de </a:t>
            </a:r>
          </a:p>
          <a:p>
            <a:r>
              <a:rPr lang="pt-BR" dirty="0" smtClean="0"/>
              <a:t>Educação à Distância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277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oco_hq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1880" y="1852468"/>
            <a:ext cx="9505054" cy="712879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Cursos </a:t>
            </a:r>
            <a:r>
              <a:rPr lang="pt-BR" dirty="0" smtClean="0"/>
              <a:t>On-line (Princípios – Bloco)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4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Cursos </a:t>
            </a:r>
            <a:r>
              <a:rPr lang="pt-BR" dirty="0" smtClean="0"/>
              <a:t>On-line (Animações 2D)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2182815"/>
            <a:ext cx="5745163" cy="90963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Bloco</a:t>
            </a:r>
            <a:endParaRPr lang="en-US" dirty="0"/>
          </a:p>
        </p:txBody>
      </p:sp>
      <p:pic>
        <p:nvPicPr>
          <p:cNvPr id="12" name="bloco23.wmv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706" y="3292624"/>
            <a:ext cx="5745163" cy="41529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7256467" y="2238376"/>
            <a:ext cx="5748336" cy="9096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Cobertura</a:t>
            </a:r>
            <a:endParaRPr lang="en-US" dirty="0"/>
          </a:p>
        </p:txBody>
      </p:sp>
      <p:pic>
        <p:nvPicPr>
          <p:cNvPr id="13" name="cobertura.wmv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6459" y="3364632"/>
            <a:ext cx="5748336" cy="4154487"/>
          </a:xfrm>
        </p:spPr>
      </p:pic>
    </p:spTree>
    <p:extLst>
      <p:ext uri="{BB962C8B-B14F-4D97-AF65-F5344CB8AC3E}">
        <p14:creationId xmlns:p14="http://schemas.microsoft.com/office/powerpoint/2010/main" val="33801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bertura_ra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7867" y="2608804"/>
            <a:ext cx="9793088" cy="6528724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65442" y="1755782"/>
            <a:ext cx="12529392" cy="76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0" tIns="45702" rIns="91410" bIns="45702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4400" dirty="0" err="1"/>
              <a:t>Cobertura</a:t>
            </a:r>
            <a:endParaRPr lang="en-US" sz="4400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dirty="0"/>
              <a:t>Cursos </a:t>
            </a:r>
            <a:r>
              <a:rPr lang="pt-BR" dirty="0" smtClean="0"/>
              <a:t>On-line </a:t>
            </a:r>
            <a:br>
              <a:rPr lang="pt-BR" dirty="0" smtClean="0"/>
            </a:br>
            <a:r>
              <a:rPr lang="pt-BR" dirty="0" smtClean="0"/>
              <a:t>(Edições </a:t>
            </a:r>
            <a:r>
              <a:rPr lang="pt-BR" dirty="0"/>
              <a:t>em Vídeos </a:t>
            </a:r>
            <a:r>
              <a:rPr lang="pt-BR" dirty="0" smtClean="0"/>
              <a:t>Reais)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400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tica9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015"/>
          <a:stretch/>
        </p:blipFill>
        <p:spPr>
          <a:xfrm>
            <a:off x="3334049" y="1967559"/>
            <a:ext cx="6621830" cy="765875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Cursos </a:t>
            </a:r>
            <a:r>
              <a:rPr lang="pt-BR" dirty="0" smtClean="0"/>
              <a:t>On-line (Avaliações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95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tica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45" y="2333006"/>
            <a:ext cx="12235681" cy="7344816"/>
          </a:xfrm>
          <a:prstGeom prst="rect">
            <a:avLst/>
          </a:prstGeom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3479852" y="1708449"/>
            <a:ext cx="5745163" cy="643088"/>
          </a:xfrm>
          <a:prstGeom prst="rect">
            <a:avLst/>
          </a:prstGeom>
        </p:spPr>
        <p:txBody>
          <a:bodyPr lIns="91410" tIns="45702" rIns="91410" bIns="45702"/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r>
              <a:rPr lang="en-US" sz="2800" dirty="0" err="1">
                <a:solidFill>
                  <a:schemeClr val="bg1"/>
                </a:solidFill>
              </a:rPr>
              <a:t>Sala</a:t>
            </a:r>
            <a:r>
              <a:rPr lang="en-US" sz="2800" dirty="0">
                <a:solidFill>
                  <a:schemeClr val="bg1"/>
                </a:solidFill>
              </a:rPr>
              <a:t> de Aula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Cursos </a:t>
            </a:r>
            <a:r>
              <a:rPr lang="pt-BR" dirty="0" smtClean="0"/>
              <a:t>On-line </a:t>
            </a:r>
            <a:r>
              <a:rPr lang="pt-BR" sz="3700" dirty="0"/>
              <a:t>(Acompanhamento dos Alunos)</a:t>
            </a:r>
          </a:p>
        </p:txBody>
      </p:sp>
    </p:spTree>
    <p:extLst>
      <p:ext uri="{BB962C8B-B14F-4D97-AF65-F5344CB8AC3E}">
        <p14:creationId xmlns:p14="http://schemas.microsoft.com/office/powerpoint/2010/main" val="13140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tica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03" y="2284517"/>
            <a:ext cx="12242186" cy="7232511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3550073" y="1750741"/>
            <a:ext cx="5745163" cy="648073"/>
          </a:xfrm>
          <a:prstGeom prst="rect">
            <a:avLst/>
          </a:prstGeom>
        </p:spPr>
        <p:txBody>
          <a:bodyPr lIns="91410" tIns="45702" rIns="91410" bIns="45702"/>
          <a:lstStyle>
            <a:lvl1pPr marL="342900" indent="-3429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r>
              <a:rPr lang="pt-BR" sz="2800" dirty="0">
                <a:solidFill>
                  <a:schemeClr val="bg1"/>
                </a:solidFill>
              </a:rPr>
              <a:t>Número de Acessos</a:t>
            </a:r>
          </a:p>
        </p:txBody>
      </p:sp>
      <p:sp>
        <p:nvSpPr>
          <p:cNvPr id="7" name="Título 4"/>
          <p:cNvSpPr>
            <a:spLocks noGrp="1"/>
          </p:cNvSpPr>
          <p:nvPr>
            <p:ph type="title"/>
          </p:nvPr>
        </p:nvSpPr>
        <p:spPr>
          <a:xfrm>
            <a:off x="1621777" y="-4107"/>
            <a:ext cx="10725249" cy="1432296"/>
          </a:xfrm>
        </p:spPr>
        <p:txBody>
          <a:bodyPr/>
          <a:lstStyle/>
          <a:p>
            <a:r>
              <a:rPr lang="pt-BR" dirty="0"/>
              <a:t>Cursos </a:t>
            </a:r>
            <a:r>
              <a:rPr lang="pt-BR" dirty="0" smtClean="0"/>
              <a:t>On-line </a:t>
            </a:r>
            <a:r>
              <a:rPr lang="pt-BR" sz="3700" dirty="0"/>
              <a:t>(Acompanhamento dos Alunos)</a:t>
            </a:r>
          </a:p>
        </p:txBody>
      </p:sp>
    </p:spTree>
    <p:extLst>
      <p:ext uri="{BB962C8B-B14F-4D97-AF65-F5344CB8AC3E}">
        <p14:creationId xmlns:p14="http://schemas.microsoft.com/office/powerpoint/2010/main" val="42094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669753" y="1708449"/>
            <a:ext cx="11798007" cy="6120680"/>
          </a:xfrm>
        </p:spPr>
        <p:txBody>
          <a:bodyPr/>
          <a:lstStyle/>
          <a:p>
            <a:r>
              <a:rPr lang="pt-BR" sz="8000" dirty="0"/>
              <a:t>Avaliações de Satisfação</a:t>
            </a:r>
            <a:br>
              <a:rPr lang="pt-BR" sz="8000" dirty="0"/>
            </a:br>
            <a:r>
              <a:rPr lang="pt-BR" sz="8000" dirty="0"/>
              <a:t>dos Cursos online  </a:t>
            </a:r>
          </a:p>
        </p:txBody>
      </p:sp>
    </p:spTree>
    <p:extLst>
      <p:ext uri="{BB962C8B-B14F-4D97-AF65-F5344CB8AC3E}">
        <p14:creationId xmlns:p14="http://schemas.microsoft.com/office/powerpoint/2010/main" val="314943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 aos Aspectos Táticos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45" y="1422096"/>
            <a:ext cx="8444919" cy="748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9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Ensinar Futebol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970" y="1276400"/>
            <a:ext cx="8743950" cy="767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05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Jogos Reduzidos e Adaptados no Futebol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96" y="1348407"/>
            <a:ext cx="8610600" cy="765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55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/>
          </p:cNvSpPr>
          <p:nvPr>
            <p:ph type="ctrTitle"/>
          </p:nvPr>
        </p:nvSpPr>
        <p:spPr bwMode="auto">
          <a:xfrm>
            <a:off x="885776" y="5040864"/>
            <a:ext cx="11521280" cy="2284213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38089" tIns="38089" rIns="38089" bIns="38089"/>
          <a:lstStyle/>
          <a:p>
            <a:pPr indent="-342806">
              <a:spcBef>
                <a:spcPts val="600"/>
              </a:spcBef>
              <a:spcAft>
                <a:spcPts val="600"/>
              </a:spcAft>
            </a:pPr>
            <a:r>
              <a:rPr lang="pt-BR" sz="31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É uma plataforma virtual com conteúdo especializado (gratuito e pago) que abrange todo o universo do futebol, </a:t>
            </a:r>
            <a:r>
              <a:rPr lang="pt-BR" sz="31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nas suas </a:t>
            </a:r>
            <a:r>
              <a:rPr lang="pt-BR" sz="31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dimensões educativa</a:t>
            </a:r>
            <a:r>
              <a:rPr lang="pt-BR" sz="31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, social e  </a:t>
            </a:r>
            <a:r>
              <a:rPr lang="pt-BR" sz="31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de alto </a:t>
            </a:r>
            <a:r>
              <a:rPr lang="pt-BR" sz="31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rendimento.</a:t>
            </a:r>
            <a:br>
              <a:rPr lang="pt-BR" sz="31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pt-BR" sz="31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/>
            </a:r>
            <a:br>
              <a:rPr lang="pt-BR" sz="31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pt-BR" sz="31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A Universidade do Futebol</a:t>
            </a:r>
            <a:r>
              <a:rPr lang="pt-BR" sz="3100" baseline="300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®</a:t>
            </a:r>
            <a:r>
              <a:rPr lang="pt-BR" sz="3100" dirty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  desenvolve assessorias e consultorias técnicas presenciais e </a:t>
            </a:r>
            <a:r>
              <a:rPr lang="pt-BR" sz="3100" dirty="0" smtClean="0">
                <a:solidFill>
                  <a:schemeClr val="bg1"/>
                </a:solidFill>
                <a:latin typeface="Arial" charset="0"/>
                <a:cs typeface="Arial" charset="0"/>
                <a:sym typeface="Arial" charset="0"/>
              </a:rPr>
              <a:t>on-line.</a:t>
            </a:r>
            <a:endParaRPr lang="pt-BR" sz="3100" dirty="0">
              <a:solidFill>
                <a:schemeClr val="bg1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6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240659"/>
            <a:ext cx="13004800" cy="2284213"/>
          </a:xfrm>
        </p:spPr>
        <p:txBody>
          <a:bodyPr/>
          <a:lstStyle/>
          <a:p>
            <a:r>
              <a:rPr lang="pt-BR" dirty="0" smtClean="0"/>
              <a:t>Cursos Presenciais</a:t>
            </a:r>
            <a:endParaRPr lang="pt-B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89" y="6028928"/>
            <a:ext cx="11852559" cy="243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ubtítulo 2"/>
          <p:cNvSpPr>
            <a:spLocks noGrp="1"/>
          </p:cNvSpPr>
          <p:nvPr>
            <p:ph type="subTitle" idx="1"/>
          </p:nvPr>
        </p:nvSpPr>
        <p:spPr>
          <a:xfrm>
            <a:off x="0" y="5092824"/>
            <a:ext cx="13004800" cy="720080"/>
          </a:xfrm>
        </p:spPr>
        <p:txBody>
          <a:bodyPr/>
          <a:lstStyle/>
          <a:p>
            <a:r>
              <a:rPr lang="pt-BR" sz="3600" dirty="0" smtClean="0"/>
              <a:t>Com material didático e complementar online.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60343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 smtClean="0"/>
              <a:t>Material Didático e Complementar on-line</a:t>
            </a:r>
            <a:endParaRPr lang="pt-BR" sz="4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3" y="1564432"/>
            <a:ext cx="9210675" cy="75247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lipse 3"/>
          <p:cNvSpPr/>
          <p:nvPr/>
        </p:nvSpPr>
        <p:spPr>
          <a:xfrm>
            <a:off x="2113087" y="4228728"/>
            <a:ext cx="2301081" cy="576064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185095" y="6677000"/>
            <a:ext cx="2085057" cy="576064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2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317824" y="4444756"/>
            <a:ext cx="10746846" cy="2284213"/>
          </a:xfrm>
        </p:spPr>
        <p:txBody>
          <a:bodyPr/>
          <a:lstStyle/>
          <a:p>
            <a:r>
              <a:rPr lang="pt-BR" dirty="0" smtClean="0"/>
              <a:t>O Conceito de Universidade Corporativa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757123"/>
            <a:ext cx="13004800" cy="661702"/>
          </a:xfrm>
          <a:prstGeom prst="rect">
            <a:avLst/>
          </a:prstGeom>
          <a:solidFill>
            <a:schemeClr val="bg1"/>
          </a:solidFill>
        </p:spPr>
        <p:txBody>
          <a:bodyPr wrap="square" lIns="91410" tIns="45702" rIns="91410" bIns="45702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3700" dirty="0">
                <a:solidFill>
                  <a:schemeClr val="tx1"/>
                </a:solidFill>
              </a:rPr>
              <a:t>Levando a Universidade do Futebol para dentro dos Clubes</a:t>
            </a:r>
          </a:p>
        </p:txBody>
      </p:sp>
    </p:spTree>
    <p:extLst>
      <p:ext uri="{BB962C8B-B14F-4D97-AF65-F5344CB8AC3E}">
        <p14:creationId xmlns:p14="http://schemas.microsoft.com/office/powerpoint/2010/main" val="36259181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Projetos em </a:t>
            </a:r>
            <a:r>
              <a:rPr lang="pt-BR" dirty="0" smtClean="0"/>
              <a:t>Desenvolvimento:</a:t>
            </a:r>
            <a:br>
              <a:rPr lang="pt-BR" dirty="0" smtClean="0"/>
            </a:br>
            <a:r>
              <a:rPr lang="pt-BR" sz="4000" dirty="0"/>
              <a:t>Capacitando Profissionais nos Estados Unidos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876" y="1708449"/>
            <a:ext cx="10796375" cy="774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57789" y="-4107"/>
            <a:ext cx="12047017" cy="1432296"/>
          </a:xfrm>
        </p:spPr>
        <p:txBody>
          <a:bodyPr/>
          <a:lstStyle/>
          <a:p>
            <a:r>
              <a:rPr lang="pt-BR" dirty="0"/>
              <a:t>Projetos em </a:t>
            </a:r>
            <a:r>
              <a:rPr lang="pt-BR" dirty="0" smtClean="0"/>
              <a:t>Desenvolvimento:</a:t>
            </a:r>
            <a:br>
              <a:rPr lang="pt-BR" dirty="0" smtClean="0"/>
            </a:br>
            <a:r>
              <a:rPr lang="pt-BR" sz="4000" dirty="0"/>
              <a:t>Capacitando Profissionais no Brasil </a:t>
            </a:r>
            <a:r>
              <a:rPr lang="pt-BR" sz="3100" dirty="0"/>
              <a:t>(São Paulo F.C.)</a:t>
            </a:r>
          </a:p>
        </p:txBody>
      </p:sp>
      <p:pic>
        <p:nvPicPr>
          <p:cNvPr id="2" name="Picture 1" descr="Screen Shot 2011-09-20 at 22.48.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2" y="1780456"/>
            <a:ext cx="5896995" cy="7757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1-09-20 at 22.49.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810">
            <a:off x="6602711" y="3583211"/>
            <a:ext cx="6170151" cy="43007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264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57789" y="-4107"/>
            <a:ext cx="12047017" cy="1432296"/>
          </a:xfrm>
        </p:spPr>
        <p:txBody>
          <a:bodyPr/>
          <a:lstStyle/>
          <a:p>
            <a:r>
              <a:rPr lang="pt-BR" dirty="0"/>
              <a:t>Projetos em </a:t>
            </a:r>
            <a:r>
              <a:rPr lang="pt-BR" dirty="0" smtClean="0"/>
              <a:t>Desenvolvimento:</a:t>
            </a:r>
            <a:br>
              <a:rPr lang="pt-BR" dirty="0" smtClean="0"/>
            </a:br>
            <a:r>
              <a:rPr lang="pt-BR" sz="4000" dirty="0" smtClean="0"/>
              <a:t>Faculdade do Atleta</a:t>
            </a:r>
            <a:endParaRPr lang="pt-BR" sz="31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168" y="3076600"/>
            <a:ext cx="4790461" cy="3588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2"/>
          <p:cNvSpPr txBox="1">
            <a:spLocks/>
          </p:cNvSpPr>
          <p:nvPr/>
        </p:nvSpPr>
        <p:spPr bwMode="auto">
          <a:xfrm>
            <a:off x="1317824" y="6553027"/>
            <a:ext cx="10746846" cy="22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9975" tIns="64990" rIns="129975" bIns="64990" numCol="1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1296564" rtl="0" eaLnBrk="0" fontAlgn="base" hangingPunct="0">
              <a:spcBef>
                <a:spcPct val="0"/>
              </a:spcBef>
              <a:spcAft>
                <a:spcPct val="0"/>
              </a:spcAft>
              <a:defRPr sz="4700" b="1" kern="1200" cap="small" spc="149" baseline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1296564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1296564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1296564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1296564" rtl="0" eaLnBrk="0" fontAlgn="base" hangingPunct="0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6977" algn="ctr" defTabSz="1299538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3961" algn="ctr" defTabSz="1299538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0938" algn="ctr" defTabSz="1299538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7925" algn="ctr" defTabSz="1299538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BR" dirty="0" smtClean="0"/>
              <a:t>FACULDADE DO ATLETA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8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1317824" y="4968855"/>
            <a:ext cx="10746846" cy="2284213"/>
          </a:xfrm>
        </p:spPr>
        <p:txBody>
          <a:bodyPr/>
          <a:lstStyle/>
          <a:p>
            <a:r>
              <a:rPr lang="pt-BR" dirty="0" smtClean="0"/>
              <a:t>Banco de Empregos no Futebol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285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1-01-30 at 11.58.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26" y="2068492"/>
            <a:ext cx="12313368" cy="63336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Banco de Empregos do Futebol </a:t>
            </a:r>
            <a:br>
              <a:rPr lang="pt-BR" dirty="0"/>
            </a:br>
            <a:r>
              <a:rPr lang="pt-BR" sz="4000" i="1" dirty="0"/>
              <a:t>(</a:t>
            </a:r>
            <a:r>
              <a:rPr lang="pt-BR" sz="4000" i="1" dirty="0" err="1"/>
              <a:t>Hunting</a:t>
            </a:r>
            <a:r>
              <a:rPr lang="pt-BR" sz="4000" dirty="0"/>
              <a:t> no Futebol)</a:t>
            </a:r>
          </a:p>
        </p:txBody>
      </p:sp>
      <p:sp>
        <p:nvSpPr>
          <p:cNvPr id="5" name="Line Callout 3 (Border and Accent Bar) 4"/>
          <p:cNvSpPr/>
          <p:nvPr/>
        </p:nvSpPr>
        <p:spPr>
          <a:xfrm>
            <a:off x="7726536" y="1708451"/>
            <a:ext cx="4392488" cy="2160240"/>
          </a:xfrm>
          <a:prstGeom prst="accentBorderCallout3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1425" tIns="45712" rIns="91425" bIns="45712" rtlCol="0" anchor="ctr"/>
          <a:lstStyle/>
          <a:p>
            <a:pPr algn="ctr"/>
            <a:r>
              <a:rPr lang="pt-BR" sz="2400" dirty="0"/>
              <a:t>O Serviço de </a:t>
            </a:r>
            <a:r>
              <a:rPr lang="pt-BR" sz="2400" i="1" dirty="0" err="1"/>
              <a:t>Hunting</a:t>
            </a:r>
            <a:r>
              <a:rPr lang="pt-BR" sz="2400" dirty="0"/>
              <a:t> no Futebol é um projeto para o médio e longo prazos,  voltado à seleção, recrutamento e (</a:t>
            </a:r>
            <a:r>
              <a:rPr lang="pt-BR" sz="2400" dirty="0" err="1"/>
              <a:t>re</a:t>
            </a:r>
            <a:r>
              <a:rPr lang="pt-BR" sz="2400" dirty="0"/>
              <a:t>)colocação de profissionais do futebol.</a:t>
            </a:r>
          </a:p>
        </p:txBody>
      </p:sp>
    </p:spTree>
    <p:extLst>
      <p:ext uri="{BB962C8B-B14F-4D97-AF65-F5344CB8AC3E}">
        <p14:creationId xmlns:p14="http://schemas.microsoft.com/office/powerpoint/2010/main" val="33658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 Universidade do Futebol dedica-se à capacitação do profissional ligado ao futebol, visando difundir os assuntos mais atuais e inovadores da área. Os primeiros cursos on-line atingiram elevado nível de satisfação de seus alunos e mostram que o </a:t>
            </a:r>
            <a:r>
              <a:rPr lang="pt-BR" dirty="0" err="1" smtClean="0"/>
              <a:t>EaD</a:t>
            </a:r>
            <a:r>
              <a:rPr lang="pt-BR" dirty="0" smtClean="0"/>
              <a:t> pode ser um excelente auxílio no desenvolvimento e capacitação profissional.</a:t>
            </a:r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Concluindo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4492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Obrigado!</a:t>
            </a:r>
            <a:br>
              <a:rPr lang="pt-BR" dirty="0" smtClean="0"/>
            </a:br>
            <a:r>
              <a:rPr lang="pt-BR" dirty="0" smtClean="0"/>
              <a:t>Fernando </a:t>
            </a:r>
            <a:r>
              <a:rPr lang="pt-BR" dirty="0" err="1" smtClean="0"/>
              <a:t>Ziskind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7704" y="6821017"/>
            <a:ext cx="12529392" cy="1800201"/>
          </a:xfrm>
        </p:spPr>
        <p:txBody>
          <a:bodyPr/>
          <a:lstStyle/>
          <a:p>
            <a:r>
              <a:rPr lang="pt-BR" dirty="0" smtClean="0"/>
              <a:t>fernando@universidadedofutebol.com.br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0676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854327" y="3466587"/>
            <a:ext cx="7438504" cy="4862845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pPr marL="457075" indent="-457075" algn="l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Fundada em 25 de julho de 2003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pt-B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www.cidadedofutebol.com.br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075" indent="-457075" algn="l">
              <a:spcBef>
                <a:spcPts val="1801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de fevereiro de 2009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www.universidadedofutebol.com.br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Março de 2011 – Lançamento do primeiro curso on-line.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spcBef>
                <a:spcPts val="0"/>
              </a:spcBef>
              <a:spcAft>
                <a:spcPts val="0"/>
              </a:spcAft>
            </a:pP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075" indent="-457075" algn="l">
              <a:spcBef>
                <a:spcPts val="1801"/>
              </a:spcBef>
              <a:spcAft>
                <a:spcPts val="1801"/>
              </a:spcAft>
              <a:buFont typeface="Wingdings" pitchFamily="2" charset="2"/>
              <a:buChar char="ü"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Cerca de 50 mil cadastrados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Histórico da Universidade do Futebol®  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712" y="2716561"/>
            <a:ext cx="4912011" cy="513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33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5354165" y="1926757"/>
            <a:ext cx="2660413" cy="2594947"/>
            <a:chOff x="0" y="0"/>
            <a:chExt cx="1012" cy="1013"/>
          </a:xfrm>
        </p:grpSpPr>
        <p:sp>
          <p:nvSpPr>
            <p:cNvPr id="40964" name="Oval 4"/>
            <p:cNvSpPr>
              <a:spLocks/>
            </p:cNvSpPr>
            <p:nvPr/>
          </p:nvSpPr>
          <p:spPr bwMode="auto">
            <a:xfrm>
              <a:off x="0" y="0"/>
              <a:ext cx="1012" cy="1013"/>
            </a:xfrm>
            <a:prstGeom prst="ellipse">
              <a:avLst/>
            </a:prstGeom>
            <a:solidFill>
              <a:srgbClr val="C0504D"/>
            </a:solidFill>
            <a:ln w="25400">
              <a:solidFill>
                <a:srgbClr val="8C383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t-BR" sz="4600">
                <a:solidFill>
                  <a:srgbClr val="000000"/>
                </a:solidFill>
              </a:endParaRPr>
            </a:p>
          </p:txBody>
        </p:sp>
        <p:sp>
          <p:nvSpPr>
            <p:cNvPr id="40965" name="Rectangle 5"/>
            <p:cNvSpPr>
              <a:spLocks/>
            </p:cNvSpPr>
            <p:nvPr/>
          </p:nvSpPr>
          <p:spPr bwMode="auto">
            <a:xfrm>
              <a:off x="164" y="247"/>
              <a:ext cx="720" cy="45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r>
                <a:rPr lang="pt-BR" sz="2600" dirty="0">
                  <a:latin typeface="Calibri Bold" charset="0"/>
                  <a:ea typeface="Calibri Bold" charset="0"/>
                  <a:cs typeface="Calibri Bold" charset="0"/>
                  <a:sym typeface="Calibri Bold" charset="0"/>
                </a:rPr>
                <a:t>CIÊNCIAS HUMANAS E SOCIAIS</a:t>
              </a:r>
            </a:p>
          </p:txBody>
        </p:sp>
      </p:grpSp>
      <p:grpSp>
        <p:nvGrpSpPr>
          <p:cNvPr id="40966" name="Group 6"/>
          <p:cNvGrpSpPr>
            <a:grpSpLocks/>
          </p:cNvGrpSpPr>
          <p:nvPr/>
        </p:nvGrpSpPr>
        <p:grpSpPr bwMode="auto">
          <a:xfrm>
            <a:off x="5422279" y="6247243"/>
            <a:ext cx="2574857" cy="2662629"/>
            <a:chOff x="-34" y="27"/>
            <a:chExt cx="990" cy="990"/>
          </a:xfrm>
        </p:grpSpPr>
        <p:sp>
          <p:nvSpPr>
            <p:cNvPr id="40967" name="Oval 7"/>
            <p:cNvSpPr>
              <a:spLocks/>
            </p:cNvSpPr>
            <p:nvPr/>
          </p:nvSpPr>
          <p:spPr bwMode="auto">
            <a:xfrm>
              <a:off x="-34" y="27"/>
              <a:ext cx="990" cy="990"/>
            </a:xfrm>
            <a:prstGeom prst="ellipse">
              <a:avLst/>
            </a:prstGeom>
            <a:solidFill>
              <a:srgbClr val="9BBB59"/>
            </a:solidFill>
            <a:ln w="25400">
              <a:solidFill>
                <a:srgbClr val="7189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t-BR" sz="4600">
                <a:solidFill>
                  <a:srgbClr val="000000"/>
                </a:solidFill>
              </a:endParaRPr>
            </a:p>
          </p:txBody>
        </p:sp>
        <p:sp>
          <p:nvSpPr>
            <p:cNvPr id="40968" name="Rectangle 8"/>
            <p:cNvSpPr>
              <a:spLocks/>
            </p:cNvSpPr>
            <p:nvPr/>
          </p:nvSpPr>
          <p:spPr bwMode="auto">
            <a:xfrm>
              <a:off x="72" y="367"/>
              <a:ext cx="752" cy="32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r>
                <a:rPr lang="pt-BR" sz="2600" b="1" dirty="0">
                  <a:solidFill>
                    <a:prstClr val="black"/>
                  </a:solidFill>
                  <a:latin typeface="Calibri Bold" charset="0"/>
                  <a:ea typeface="Calibri Bold" charset="0"/>
                  <a:cs typeface="Calibri Bold" charset="0"/>
                  <a:sym typeface="Calibri Bold" charset="0"/>
                </a:rPr>
                <a:t>ESTUDOS TÉCNICOS E  APLICADOS</a:t>
              </a:r>
            </a:p>
          </p:txBody>
        </p:sp>
      </p:grpSp>
      <p:grpSp>
        <p:nvGrpSpPr>
          <p:cNvPr id="40969" name="Group 9"/>
          <p:cNvGrpSpPr>
            <a:grpSpLocks/>
          </p:cNvGrpSpPr>
          <p:nvPr/>
        </p:nvGrpSpPr>
        <p:grpSpPr bwMode="auto">
          <a:xfrm>
            <a:off x="3262041" y="3870976"/>
            <a:ext cx="2684946" cy="2621769"/>
            <a:chOff x="0" y="0"/>
            <a:chExt cx="974" cy="976"/>
          </a:xfrm>
        </p:grpSpPr>
        <p:sp>
          <p:nvSpPr>
            <p:cNvPr id="40970" name="Oval 10"/>
            <p:cNvSpPr>
              <a:spLocks/>
            </p:cNvSpPr>
            <p:nvPr/>
          </p:nvSpPr>
          <p:spPr bwMode="auto">
            <a:xfrm>
              <a:off x="0" y="0"/>
              <a:ext cx="974" cy="976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t-BR" sz="4600">
                <a:solidFill>
                  <a:srgbClr val="000000"/>
                </a:solidFill>
              </a:endParaRPr>
            </a:p>
          </p:txBody>
        </p:sp>
        <p:sp>
          <p:nvSpPr>
            <p:cNvPr id="40971" name="Rectangle 11"/>
            <p:cNvSpPr>
              <a:spLocks/>
            </p:cNvSpPr>
            <p:nvPr/>
          </p:nvSpPr>
          <p:spPr bwMode="auto">
            <a:xfrm>
              <a:off x="104" y="322"/>
              <a:ext cx="688" cy="32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r>
                <a:rPr lang="pt-BR" sz="2800" b="1">
                  <a:latin typeface="Calibri Bold" charset="0"/>
                  <a:ea typeface="Calibri Bold" charset="0"/>
                  <a:cs typeface="Calibri Bold" charset="0"/>
                  <a:sym typeface="Calibri Bold" charset="0"/>
                </a:rPr>
                <a:t>SAÚDE</a:t>
              </a:r>
              <a:endParaRPr lang="pt-BR" sz="2000" b="1">
                <a:latin typeface="Calibri Bold" charset="0"/>
                <a:ea typeface="Calibri Bold" charset="0"/>
                <a:cs typeface="Calibri Bold" charset="0"/>
                <a:sym typeface="Calibri Bold" charset="0"/>
              </a:endParaRPr>
            </a:p>
          </p:txBody>
        </p:sp>
      </p:grpSp>
      <p:grpSp>
        <p:nvGrpSpPr>
          <p:cNvPr id="40972" name="Group 12"/>
          <p:cNvGrpSpPr>
            <a:grpSpLocks/>
          </p:cNvGrpSpPr>
          <p:nvPr/>
        </p:nvGrpSpPr>
        <p:grpSpPr bwMode="auto">
          <a:xfrm>
            <a:off x="7572588" y="3726956"/>
            <a:ext cx="2818244" cy="2797397"/>
            <a:chOff x="0" y="0"/>
            <a:chExt cx="989" cy="990"/>
          </a:xfrm>
        </p:grpSpPr>
        <p:sp>
          <p:nvSpPr>
            <p:cNvPr id="40973" name="Oval 13"/>
            <p:cNvSpPr>
              <a:spLocks/>
            </p:cNvSpPr>
            <p:nvPr/>
          </p:nvSpPr>
          <p:spPr bwMode="auto">
            <a:xfrm>
              <a:off x="0" y="0"/>
              <a:ext cx="989" cy="990"/>
            </a:xfrm>
            <a:prstGeom prst="ellipse">
              <a:avLst/>
            </a:prstGeom>
            <a:solidFill>
              <a:srgbClr val="F79646"/>
            </a:solidFill>
            <a:ln w="25400">
              <a:solidFill>
                <a:srgbClr val="B66D3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pt-BR" sz="4600">
                <a:solidFill>
                  <a:srgbClr val="000000"/>
                </a:solidFill>
              </a:endParaRPr>
            </a:p>
          </p:txBody>
        </p:sp>
        <p:sp>
          <p:nvSpPr>
            <p:cNvPr id="40974" name="Rectangle 14"/>
            <p:cNvSpPr>
              <a:spLocks/>
            </p:cNvSpPr>
            <p:nvPr/>
          </p:nvSpPr>
          <p:spPr bwMode="auto">
            <a:xfrm>
              <a:off x="102" y="267"/>
              <a:ext cx="887" cy="456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r>
                <a:rPr lang="pt-BR" sz="2400" dirty="0">
                  <a:latin typeface="Calibri Bold" charset="0"/>
                  <a:ea typeface="Calibri Bold" charset="0"/>
                  <a:cs typeface="Calibri Bold" charset="0"/>
                  <a:sym typeface="Calibri Bold" charset="0"/>
                </a:rPr>
                <a:t>ADMINISTRAÇÃO E COMUNICAÇÃO</a:t>
              </a:r>
            </a:p>
          </p:txBody>
        </p:sp>
      </p:grpSp>
      <p:grpSp>
        <p:nvGrpSpPr>
          <p:cNvPr id="40975" name="Group 15"/>
          <p:cNvGrpSpPr>
            <a:grpSpLocks/>
          </p:cNvGrpSpPr>
          <p:nvPr/>
        </p:nvGrpSpPr>
        <p:grpSpPr bwMode="auto">
          <a:xfrm>
            <a:off x="5504161" y="4159002"/>
            <a:ext cx="2438400" cy="2438400"/>
            <a:chOff x="0" y="0"/>
            <a:chExt cx="1080" cy="1080"/>
          </a:xfrm>
        </p:grpSpPr>
        <p:sp>
          <p:nvSpPr>
            <p:cNvPr id="40976" name="Oval 16"/>
            <p:cNvSpPr>
              <a:spLocks/>
            </p:cNvSpPr>
            <p:nvPr/>
          </p:nvSpPr>
          <p:spPr bwMode="auto">
            <a:xfrm>
              <a:off x="0" y="0"/>
              <a:ext cx="1080" cy="1080"/>
            </a:xfrm>
            <a:prstGeom prst="ellipse">
              <a:avLst/>
            </a:prstGeom>
            <a:gradFill rotWithShape="0">
              <a:gsLst>
                <a:gs pos="0">
                  <a:srgbClr val="EDEDED"/>
                </a:gs>
                <a:gs pos="100000">
                  <a:srgbClr val="BCBCBC"/>
                </a:gs>
              </a:gsLst>
              <a:lin ang="5400000" scaled="1"/>
            </a:gradFill>
            <a:ln w="12700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398" dir="5400000" algn="ctr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/>
            <a:lstStyle/>
            <a:p>
              <a:endParaRPr lang="pt-BR" sz="4600">
                <a:solidFill>
                  <a:srgbClr val="000000"/>
                </a:solidFill>
              </a:endParaRPr>
            </a:p>
          </p:txBody>
        </p:sp>
        <p:sp>
          <p:nvSpPr>
            <p:cNvPr id="40977" name="Rectangle 17"/>
            <p:cNvSpPr>
              <a:spLocks/>
            </p:cNvSpPr>
            <p:nvPr/>
          </p:nvSpPr>
          <p:spPr bwMode="auto">
            <a:xfrm>
              <a:off x="51" y="302"/>
              <a:ext cx="992" cy="544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r>
                <a:rPr lang="pt-BR" sz="2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-110" charset="0"/>
                  <a:ea typeface="Calibri" pitchFamily="-110" charset="0"/>
                  <a:cs typeface="Calibri" pitchFamily="-110" charset="0"/>
                  <a:sym typeface="Calibri" pitchFamily="-110" charset="0"/>
                </a:rPr>
                <a:t>INTERDISCIPLINAR</a:t>
              </a:r>
              <a:endParaRPr lang="pt-BR" sz="2600" b="1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endParaRPr>
            </a:p>
            <a:p>
              <a:r>
                <a:rPr lang="pt-BR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-110" charset="0"/>
                  <a:ea typeface="Calibri" pitchFamily="-110" charset="0"/>
                  <a:cs typeface="Calibri" pitchFamily="-110" charset="0"/>
                  <a:sym typeface="Calibri" pitchFamily="-110" charset="0"/>
                </a:rPr>
                <a:t>(Integração dos Conhecimentos)</a:t>
              </a:r>
            </a:p>
          </p:txBody>
        </p:sp>
      </p:grpSp>
      <p:sp>
        <p:nvSpPr>
          <p:cNvPr id="40978" name="Rectangle 18"/>
          <p:cNvSpPr>
            <a:spLocks/>
          </p:cNvSpPr>
          <p:nvPr/>
        </p:nvSpPr>
        <p:spPr bwMode="auto">
          <a:xfrm>
            <a:off x="0" y="6502619"/>
            <a:ext cx="5094357" cy="184665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marL="56420"/>
            <a:r>
              <a:rPr lang="pt-BR" sz="2000" b="1" dirty="0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Bioquímica – Clínica Médica – Cardiologia</a:t>
            </a:r>
            <a:endParaRPr lang="pt-BR" sz="3100" b="1" dirty="0">
              <a:solidFill>
                <a:prstClr val="white"/>
              </a:solidFill>
              <a:latin typeface="Arial" charset="0"/>
              <a:cs typeface="Arial" charset="0"/>
              <a:sym typeface="Arial" charset="0"/>
            </a:endParaRPr>
          </a:p>
          <a:p>
            <a:pPr marL="56420"/>
            <a:r>
              <a:rPr lang="pt-BR" sz="2000" b="1" dirty="0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Enfermagem – Fisiologia – Biomecânica</a:t>
            </a:r>
            <a:endParaRPr lang="pt-BR" sz="3100" b="1" dirty="0">
              <a:solidFill>
                <a:prstClr val="white"/>
              </a:solidFill>
              <a:latin typeface="Arial" charset="0"/>
              <a:cs typeface="Arial" charset="0"/>
              <a:sym typeface="Arial" charset="0"/>
            </a:endParaRPr>
          </a:p>
          <a:p>
            <a:pPr marL="56420"/>
            <a:r>
              <a:rPr lang="pt-BR" sz="2000" b="1" dirty="0" err="1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Cinesiologia</a:t>
            </a:r>
            <a:r>
              <a:rPr lang="pt-BR" sz="2000" b="1" dirty="0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– Ergonomia – Fisioterapia</a:t>
            </a:r>
            <a:endParaRPr lang="pt-BR" sz="3100" b="1" dirty="0">
              <a:solidFill>
                <a:prstClr val="white"/>
              </a:solidFill>
              <a:latin typeface="Arial" charset="0"/>
              <a:cs typeface="Arial" charset="0"/>
              <a:sym typeface="Arial" charset="0"/>
            </a:endParaRPr>
          </a:p>
          <a:p>
            <a:pPr marL="56420"/>
            <a:r>
              <a:rPr lang="pt-BR" sz="2000" b="1" dirty="0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Massoterapia – Nutrição – Odontologia</a:t>
            </a:r>
            <a:endParaRPr lang="pt-BR" sz="3100" b="1" dirty="0">
              <a:solidFill>
                <a:prstClr val="white"/>
              </a:solidFill>
              <a:latin typeface="Arial" charset="0"/>
              <a:cs typeface="Arial" charset="0"/>
              <a:sym typeface="Arial" charset="0"/>
            </a:endParaRPr>
          </a:p>
          <a:p>
            <a:pPr marL="56420"/>
            <a:r>
              <a:rPr lang="pt-BR" sz="2000" b="1" dirty="0" err="1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Orto</a:t>
            </a:r>
            <a:r>
              <a:rPr lang="pt-BR" sz="2000" b="1" dirty="0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-traumatologia – Psicologia e Psiquiatria</a:t>
            </a:r>
            <a:endParaRPr lang="pt-BR" sz="3100" b="1" dirty="0">
              <a:solidFill>
                <a:prstClr val="white"/>
              </a:solidFill>
              <a:latin typeface="Arial" charset="0"/>
              <a:cs typeface="Arial" charset="0"/>
              <a:sym typeface="Arial" charset="0"/>
            </a:endParaRPr>
          </a:p>
          <a:p>
            <a:pPr marL="56420"/>
            <a:r>
              <a:rPr lang="pt-BR" sz="2000" b="1" dirty="0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Técnicas Alternativas</a:t>
            </a:r>
          </a:p>
        </p:txBody>
      </p:sp>
      <p:sp>
        <p:nvSpPr>
          <p:cNvPr id="40979" name="Rectangle 19"/>
          <p:cNvSpPr>
            <a:spLocks/>
          </p:cNvSpPr>
          <p:nvPr/>
        </p:nvSpPr>
        <p:spPr bwMode="auto">
          <a:xfrm>
            <a:off x="7865816" y="7791029"/>
            <a:ext cx="4873358" cy="92332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marL="56420"/>
            <a:r>
              <a:rPr lang="pt-BR" sz="2000" b="1" dirty="0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Pedagogia do Treinamento – Preparação Física - Setor Técnico – Educação Física e Futebol</a:t>
            </a:r>
          </a:p>
        </p:txBody>
      </p:sp>
      <p:sp>
        <p:nvSpPr>
          <p:cNvPr id="40980" name="Rectangle 20"/>
          <p:cNvSpPr>
            <a:spLocks/>
          </p:cNvSpPr>
          <p:nvPr/>
        </p:nvSpPr>
        <p:spPr bwMode="auto">
          <a:xfrm>
            <a:off x="8524502" y="2989561"/>
            <a:ext cx="4207433" cy="92332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marL="56420"/>
            <a:r>
              <a:rPr lang="pt-BR" sz="2000" b="1" dirty="0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Administração – Comunicação – Direito</a:t>
            </a:r>
            <a:endParaRPr lang="pt-BR" sz="3100" b="1" dirty="0">
              <a:solidFill>
                <a:prstClr val="white"/>
              </a:solidFill>
              <a:latin typeface="Arial" charset="0"/>
              <a:cs typeface="Arial" charset="0"/>
              <a:sym typeface="Arial" charset="0"/>
            </a:endParaRPr>
          </a:p>
          <a:p>
            <a:pPr marL="56420"/>
            <a:r>
              <a:rPr lang="pt-BR" sz="2000" b="1" dirty="0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Informática – Tecnologia – Marketing</a:t>
            </a:r>
            <a:endParaRPr lang="pt-BR" sz="3100" b="1" dirty="0">
              <a:solidFill>
                <a:prstClr val="white"/>
              </a:solidFill>
              <a:latin typeface="Arial" charset="0"/>
              <a:cs typeface="Arial" charset="0"/>
              <a:sym typeface="Arial" charset="0"/>
            </a:endParaRPr>
          </a:p>
          <a:p>
            <a:pPr marL="56420"/>
            <a:r>
              <a:rPr lang="pt-BR" sz="2000" b="1" dirty="0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Negócios</a:t>
            </a:r>
          </a:p>
        </p:txBody>
      </p:sp>
      <p:sp>
        <p:nvSpPr>
          <p:cNvPr id="40981" name="Rectangle 21"/>
          <p:cNvSpPr>
            <a:spLocks/>
          </p:cNvSpPr>
          <p:nvPr/>
        </p:nvSpPr>
        <p:spPr bwMode="auto">
          <a:xfrm>
            <a:off x="680418" y="1926753"/>
            <a:ext cx="4993900" cy="923329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>
            <a:spAutoFit/>
          </a:bodyPr>
          <a:lstStyle/>
          <a:p>
            <a:pPr marL="56420"/>
            <a:r>
              <a:rPr lang="pt-BR" sz="2000" b="1" dirty="0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Antropologia – História – Sociologia – Filosofia</a:t>
            </a:r>
            <a:endParaRPr lang="pt-BR" sz="3100" b="1" dirty="0">
              <a:solidFill>
                <a:prstClr val="white"/>
              </a:solidFill>
              <a:latin typeface="Arial" charset="0"/>
              <a:cs typeface="Arial" charset="0"/>
              <a:sym typeface="Arial" charset="0"/>
            </a:endParaRPr>
          </a:p>
          <a:p>
            <a:pPr marL="56420"/>
            <a:r>
              <a:rPr lang="pt-BR" sz="2000" b="1" dirty="0">
                <a:solidFill>
                  <a:prstClr val="white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Motricidade – Estudos Místicos, Exotéricos e Espirituais - Literatura – Serviço Social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17826" y="-4107"/>
            <a:ext cx="11686976" cy="1432296"/>
          </a:xfrm>
        </p:spPr>
        <p:txBody>
          <a:bodyPr/>
          <a:lstStyle/>
          <a:p>
            <a:r>
              <a:rPr lang="pt-BR" dirty="0"/>
              <a:t>5 Grandes Áreas e Dezenas de </a:t>
            </a:r>
            <a:r>
              <a:rPr lang="pt-BR" dirty="0" smtClean="0"/>
              <a:t>Especializações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26111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1" name="Picture 11" descr="rasil_ranc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867" y="1786327"/>
            <a:ext cx="12215551" cy="7119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Presença Nacional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608591" y="5554138"/>
            <a:ext cx="3741681" cy="453616"/>
          </a:xfrm>
          <a:prstGeom prst="rect">
            <a:avLst/>
          </a:prstGeom>
          <a:solidFill>
            <a:srgbClr val="0033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4098" tIns="62046" rIns="124098" bIns="62046" rtlCol="0">
            <a:spAutoFit/>
          </a:bodyPr>
          <a:lstStyle/>
          <a:p>
            <a:r>
              <a:rPr lang="pt-BR" sz="2100" cap="small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5.000 </a:t>
            </a:r>
            <a:r>
              <a:rPr lang="pt-BR" sz="2100" cap="small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visitas/dia</a:t>
            </a:r>
          </a:p>
        </p:txBody>
      </p:sp>
      <p:pic>
        <p:nvPicPr>
          <p:cNvPr id="6" name="Picture 858" descr="::nfc5:42-1819460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451" y="5554134"/>
            <a:ext cx="424658" cy="48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326711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018" y="196285"/>
            <a:ext cx="12932791" cy="1323420"/>
          </a:xfrm>
          <a:prstGeom prst="rect">
            <a:avLst/>
          </a:prstGeom>
          <a:noFill/>
        </p:spPr>
        <p:txBody>
          <a:bodyPr wrap="square" lIns="91410" tIns="45702" rIns="91410" bIns="45702" rtlCol="0">
            <a:spAutoFit/>
          </a:bodyPr>
          <a:lstStyle/>
          <a:p>
            <a:endParaRPr lang="en-US" sz="4000" dirty="0">
              <a:solidFill>
                <a:srgbClr val="000000"/>
              </a:solidFill>
            </a:endParaRPr>
          </a:p>
          <a:p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2910" y="1852469"/>
            <a:ext cx="10729192" cy="7048071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pPr marL="571343" indent="-571343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3100" dirty="0">
                <a:solidFill>
                  <a:schemeClr val="bg1"/>
                </a:solidFill>
              </a:rPr>
              <a:t>Profissionais do futebol</a:t>
            </a:r>
          </a:p>
          <a:p>
            <a:pPr marL="571343" indent="-571343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3100" dirty="0">
                <a:solidFill>
                  <a:schemeClr val="bg1"/>
                </a:solidFill>
              </a:rPr>
              <a:t>Pretendentes a atuar no futebol</a:t>
            </a:r>
          </a:p>
          <a:p>
            <a:pPr marL="571343" indent="-571343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3100" dirty="0">
                <a:solidFill>
                  <a:schemeClr val="bg1"/>
                </a:solidFill>
              </a:rPr>
              <a:t>Clubes</a:t>
            </a:r>
          </a:p>
          <a:p>
            <a:pPr marL="571343" indent="-571343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3100" dirty="0">
                <a:solidFill>
                  <a:schemeClr val="bg1"/>
                </a:solidFill>
              </a:rPr>
              <a:t>Federações</a:t>
            </a:r>
          </a:p>
          <a:p>
            <a:pPr marL="571343" indent="-571343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3100" dirty="0">
                <a:solidFill>
                  <a:schemeClr val="bg1"/>
                </a:solidFill>
              </a:rPr>
              <a:t>Atletas</a:t>
            </a:r>
          </a:p>
          <a:p>
            <a:pPr marL="571343" indent="-571343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3100" dirty="0">
                <a:solidFill>
                  <a:schemeClr val="bg1"/>
                </a:solidFill>
              </a:rPr>
              <a:t>Pais (orientação)</a:t>
            </a:r>
          </a:p>
          <a:p>
            <a:pPr marL="571343" indent="-571343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3100" dirty="0">
                <a:solidFill>
                  <a:schemeClr val="bg1"/>
                </a:solidFill>
              </a:rPr>
              <a:t>Escolinhas de Futebol</a:t>
            </a:r>
          </a:p>
          <a:p>
            <a:pPr marL="571343" indent="-571343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3100" dirty="0">
                <a:solidFill>
                  <a:schemeClr val="bg1"/>
                </a:solidFill>
              </a:rPr>
              <a:t>Sindicatos</a:t>
            </a:r>
          </a:p>
          <a:p>
            <a:pPr marL="571343" indent="-571343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3100" dirty="0">
                <a:solidFill>
                  <a:schemeClr val="bg1"/>
                </a:solidFill>
              </a:rPr>
              <a:t>Secretarias de Esporte e de Educação</a:t>
            </a:r>
          </a:p>
          <a:p>
            <a:pPr marL="571343" indent="-571343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3100" dirty="0">
                <a:solidFill>
                  <a:schemeClr val="bg1"/>
                </a:solidFill>
              </a:rPr>
              <a:t>Prefeituras</a:t>
            </a:r>
          </a:p>
          <a:p>
            <a:pPr marL="571343" indent="-571343" algn="l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sz="3100" dirty="0">
                <a:solidFill>
                  <a:schemeClr val="bg1"/>
                </a:solidFill>
              </a:rPr>
              <a:t>Professores de Ed. Física e Rede Escolar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Público-Alvo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14885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/>
          </p:nvPr>
        </p:nvSpPr>
        <p:spPr>
          <a:xfrm>
            <a:off x="0" y="5040864"/>
            <a:ext cx="13004800" cy="2284213"/>
          </a:xfrm>
        </p:spPr>
        <p:txBody>
          <a:bodyPr/>
          <a:lstStyle/>
          <a:p>
            <a:r>
              <a:rPr lang="pt-BR" sz="8000" dirty="0"/>
              <a:t>Conhecendo o Portal da Universidade do Futebol®  </a:t>
            </a:r>
          </a:p>
        </p:txBody>
      </p:sp>
    </p:spTree>
    <p:extLst>
      <p:ext uri="{BB962C8B-B14F-4D97-AF65-F5344CB8AC3E}">
        <p14:creationId xmlns:p14="http://schemas.microsoft.com/office/powerpoint/2010/main" val="512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1-04-12 at 11.42.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160" y="1740581"/>
            <a:ext cx="6986156" cy="2226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creen shot 2011-04-12 at 11.43.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160" y="4108881"/>
            <a:ext cx="3860800" cy="5461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shot 2011-04-12 at 11.43.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663" y="4300739"/>
            <a:ext cx="3835401" cy="519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/>
              <a:t>Conteúdo Segmentado por Profissões </a:t>
            </a:r>
            <a:endParaRPr lang="en-US" sz="4000" dirty="0"/>
          </a:p>
        </p:txBody>
      </p:sp>
      <p:pic>
        <p:nvPicPr>
          <p:cNvPr id="8" name="Picture 7" descr="entrevista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9" y="2356522"/>
            <a:ext cx="3860800" cy="73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3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Footecon2.potx</Template>
  <TotalTime>4175</TotalTime>
  <Pages>0</Pages>
  <Words>671</Words>
  <Characters>0</Characters>
  <Application>Microsoft Office PowerPoint</Application>
  <PresentationFormat>Personalizar</PresentationFormat>
  <Lines>0</Lines>
  <Paragraphs>109</Paragraphs>
  <Slides>39</Slides>
  <Notes>3</Notes>
  <HiddenSlides>0</HiddenSlides>
  <MMClips>7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39</vt:i4>
      </vt:variant>
    </vt:vector>
  </HeadingPairs>
  <TitlesOfParts>
    <vt:vector size="41" baseType="lpstr">
      <vt:lpstr>Tema do Office</vt:lpstr>
      <vt:lpstr>Personalizar design</vt:lpstr>
      <vt:lpstr>Apresentação do PowerPoint</vt:lpstr>
      <vt:lpstr>Fernando Ziskind</vt:lpstr>
      <vt:lpstr>É uma plataforma virtual com conteúdo especializado (gratuito e pago) que abrange todo o universo do futebol, nas suas dimensões educativa, social e  de alto rendimento.  A Universidade do Futebol®  desenvolve assessorias e consultorias técnicas presenciais e on-line.</vt:lpstr>
      <vt:lpstr>Histórico da Universidade do Futebol®  </vt:lpstr>
      <vt:lpstr>5 Grandes Áreas e Dezenas de Especializações</vt:lpstr>
      <vt:lpstr>Presença Nacional</vt:lpstr>
      <vt:lpstr>Público-Alvo</vt:lpstr>
      <vt:lpstr>Conhecendo o Portal da Universidade do Futebol®  </vt:lpstr>
      <vt:lpstr>Conteúdo Segmentado por Profissões </vt:lpstr>
      <vt:lpstr>Artigos</vt:lpstr>
      <vt:lpstr>Vídeos</vt:lpstr>
      <vt:lpstr>Entrevistas</vt:lpstr>
      <vt:lpstr>Aulas Gratuitas de Futebol </vt:lpstr>
      <vt:lpstr>Grupos de Estudo</vt:lpstr>
      <vt:lpstr>Cursos On-line da Universidade do Futebol®  </vt:lpstr>
      <vt:lpstr>Cursos on-line já Disponíveis</vt:lpstr>
      <vt:lpstr>Conteúdo dos Cursos On-line</vt:lpstr>
      <vt:lpstr>Exemplo de Aula</vt:lpstr>
      <vt:lpstr>Cursos On-line (Animações 3D)</vt:lpstr>
      <vt:lpstr>Cursos On-line (Princípios – Bloco)</vt:lpstr>
      <vt:lpstr>Cursos On-line (Animações 2D)</vt:lpstr>
      <vt:lpstr>Cursos On-line  (Edições em Vídeos Reais)</vt:lpstr>
      <vt:lpstr>Cursos On-line (Avaliações)</vt:lpstr>
      <vt:lpstr>Cursos On-line (Acompanhamento dos Alunos)</vt:lpstr>
      <vt:lpstr>Cursos On-line (Acompanhamento dos Alunos)</vt:lpstr>
      <vt:lpstr>Avaliações de Satisfação dos Cursos online  </vt:lpstr>
      <vt:lpstr>Introdução aos Aspectos Táticos</vt:lpstr>
      <vt:lpstr>Como Ensinar Futebol</vt:lpstr>
      <vt:lpstr>Jogos Reduzidos e Adaptados no Futebol</vt:lpstr>
      <vt:lpstr>Cursos Presenciais</vt:lpstr>
      <vt:lpstr>Material Didático e Complementar on-line</vt:lpstr>
      <vt:lpstr>O Conceito de Universidade Corporativa</vt:lpstr>
      <vt:lpstr>Projetos em Desenvolvimento: Capacitando Profissionais nos Estados Unidos</vt:lpstr>
      <vt:lpstr>Projetos em Desenvolvimento: Capacitando Profissionais no Brasil (São Paulo F.C.)</vt:lpstr>
      <vt:lpstr>Projetos em Desenvolvimento: Faculdade do Atleta</vt:lpstr>
      <vt:lpstr>Banco de Empregos no Futebol</vt:lpstr>
      <vt:lpstr>Banco de Empregos do Futebol  (Hunting no Futebol)</vt:lpstr>
      <vt:lpstr>Concluindo</vt:lpstr>
      <vt:lpstr>Obrigado! Fernando Ziskind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Medina</dc:creator>
  <cp:lastModifiedBy>Feco</cp:lastModifiedBy>
  <cp:revision>1137</cp:revision>
  <dcterms:modified xsi:type="dcterms:W3CDTF">2011-10-14T20:22:57Z</dcterms:modified>
</cp:coreProperties>
</file>